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4"/>
  </p:notesMasterIdLst>
  <p:handoutMasterIdLst>
    <p:handoutMasterId r:id="rId25"/>
  </p:handoutMasterIdLst>
  <p:sldIdLst>
    <p:sldId id="256" r:id="rId5"/>
    <p:sldId id="257" r:id="rId6"/>
    <p:sldId id="262" r:id="rId7"/>
    <p:sldId id="265" r:id="rId8"/>
    <p:sldId id="275" r:id="rId9"/>
    <p:sldId id="263" r:id="rId10"/>
    <p:sldId id="269" r:id="rId11"/>
    <p:sldId id="264" r:id="rId12"/>
    <p:sldId id="270" r:id="rId13"/>
    <p:sldId id="272" r:id="rId14"/>
    <p:sldId id="273" r:id="rId15"/>
    <p:sldId id="278" r:id="rId16"/>
    <p:sldId id="277" r:id="rId17"/>
    <p:sldId id="276" r:id="rId18"/>
    <p:sldId id="274" r:id="rId19"/>
    <p:sldId id="279" r:id="rId20"/>
    <p:sldId id="261" r:id="rId21"/>
    <p:sldId id="260" r:id="rId22"/>
    <p:sldId id="27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857E0B-7931-F6D5-3A7D-F93A79C9E541}" v="902" dt="2023-05-04T00:12:49.845"/>
    <p1510:client id="{1FAE1BF9-0633-F8F7-88B2-46CCB0C6815F}" v="12" dt="2023-05-03T18:41:24.478"/>
    <p1510:client id="{45F51325-62FD-4F4D-A5B7-A875184974DD}" v="110" dt="2023-04-28T21:16:30.003"/>
    <p1510:client id="{48A83017-682F-DCA9-4C35-1F995F1784FD}" v="249" dt="2023-05-01T23:26:04.112"/>
    <p1510:client id="{5B104EF7-537A-501C-B86C-44E4186078E4}" v="118" dt="2023-05-03T20:03:40.696"/>
    <p1510:client id="{74174C15-F480-0BD4-6A65-BD6AEB7C0807}" v="870" dt="2023-04-28T22:50:00.996"/>
    <p1510:client id="{8463A15E-88F5-6F36-034E-71FE61373E49}" v="514" dt="2023-05-03T01:28:40.235"/>
    <p1510:client id="{F01D24CC-1B5B-39E5-B8EB-9EA5F90E3247}" v="36" dt="2023-05-04T19:23:20.333"/>
    <p1510:client id="{F1F43396-14B9-4008-AD81-71958F61717B}" v="1073" dt="2023-05-03T00:58:29.343"/>
    <p1510:client id="{F32D6C3A-CBDF-46D8-6BA6-DB9AF111FBDF}" v="7" dt="2023-05-02T23:10:39.9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69"/>
  </p:normalViewPr>
  <p:slideViewPr>
    <p:cSldViewPr snapToGrid="0">
      <p:cViewPr varScale="1">
        <p:scale>
          <a:sx n="87" d="100"/>
          <a:sy n="87" d="100"/>
        </p:scale>
        <p:origin x="120" y="39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5/4/2023</a:t>
            </a:fld>
            <a:endParaRPr lang="en-US"/>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5/4/2023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Everyone - Hello! Our names are </a:t>
            </a:r>
            <a:r>
              <a:rPr lang="en-US"/>
              <a:t>Oliver Einarsson, Gina Fender, Morgen Henry, Ryan Krause, and Mark Speers. Today, we will be discussing our Characterization of counties with high and low population</a:t>
            </a:r>
            <a:r>
              <a:rPr lang="en-US" cap="all"/>
              <a:t> densities in the United States</a:t>
            </a:r>
            <a:r>
              <a:rPr lang="en-US"/>
              <a:t>.</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a:p>
        </p:txBody>
      </p:sp>
    </p:spTree>
    <p:extLst>
      <p:ext uri="{BB962C8B-B14F-4D97-AF65-F5344CB8AC3E}">
        <p14:creationId xmlns:p14="http://schemas.microsoft.com/office/powerpoint/2010/main" val="21917334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Oliver</a:t>
            </a:r>
          </a:p>
          <a:p>
            <a:endParaRPr lang="en-US">
              <a:cs typeface="Calibri"/>
            </a:endParaRPr>
          </a:p>
          <a:p>
            <a:r>
              <a:rPr lang="en-US">
                <a:cs typeface="Calibri"/>
              </a:rPr>
              <a:t>For counties with low population density, we found a moderate positive correlation between population density and median household income. We did not see this correlation in densely populated counties.</a:t>
            </a:r>
          </a:p>
          <a:p>
            <a:endParaRPr lang="en-US">
              <a:cs typeface="Calibri"/>
            </a:endParaRPr>
          </a:p>
          <a:p>
            <a:r>
              <a:rPr lang="en-US">
                <a:cs typeface="Calibri"/>
              </a:rPr>
              <a:t>This is similar to what we found with income per capita, which considers all residents (even newborns) and their average income. Here we can see that the correlation in sparsely populated counties strengthens when considering income by household instead of individual residents.</a:t>
            </a:r>
          </a:p>
          <a:p>
            <a:endParaRPr lang="en-US">
              <a:cs typeface="Calibri"/>
            </a:endParaRPr>
          </a:p>
          <a:p>
            <a:r>
              <a:rPr lang="en-US">
                <a:cs typeface="Calibri"/>
              </a:rPr>
              <a:t>Since the cost of rent increases with population density, we would hope to see this counteracted with a parallel increase in income. We do not see this in highly populated counties, which could potentially make it harder to afford to live in these areas.</a:t>
            </a:r>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a:p>
        </p:txBody>
      </p:sp>
    </p:spTree>
    <p:extLst>
      <p:ext uri="{BB962C8B-B14F-4D97-AF65-F5344CB8AC3E}">
        <p14:creationId xmlns:p14="http://schemas.microsoft.com/office/powerpoint/2010/main" val="884728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Gina</a:t>
            </a:r>
          </a:p>
          <a:p>
            <a:r>
              <a:rPr lang="en-US">
                <a:cs typeface="Calibri"/>
              </a:rPr>
              <a:t>In counties with low population density, we see a slight negative correlation between population density and percent of people with less than a high school degree.</a:t>
            </a:r>
            <a:endParaRPr lang="en-US"/>
          </a:p>
          <a:p>
            <a:endParaRPr lang="en-US">
              <a:cs typeface="Calibri"/>
            </a:endParaRPr>
          </a:p>
          <a:p>
            <a:r>
              <a:rPr lang="en-US"/>
              <a:t>In counties with high population density, we see a weak positive correlation between population density and percent of people with less than a high school degree.</a:t>
            </a:r>
            <a:endParaRPr lang="en-US">
              <a:cs typeface="Calibri"/>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a:p>
        </p:txBody>
      </p:sp>
    </p:spTree>
    <p:extLst>
      <p:ext uri="{BB962C8B-B14F-4D97-AF65-F5344CB8AC3E}">
        <p14:creationId xmlns:p14="http://schemas.microsoft.com/office/powerpoint/2010/main" val="25635496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Gina</a:t>
            </a:r>
            <a:endParaRPr lang="en-US"/>
          </a:p>
          <a:p>
            <a:r>
              <a:rPr lang="en-US"/>
              <a:t>In counties with low population density, we see a weak negative correlation between population density and percent of people with only a high school degree.</a:t>
            </a:r>
            <a:endParaRPr lang="en-US">
              <a:cs typeface="Calibri" panose="020F0502020204030204"/>
            </a:endParaRPr>
          </a:p>
          <a:p>
            <a:endParaRPr lang="en-US"/>
          </a:p>
          <a:p>
            <a:r>
              <a:rPr lang="en-US"/>
              <a:t>In counties with high population density, we see a weak negative correlation between population density and percent of people with only a high school degree.</a:t>
            </a:r>
            <a:endParaRPr lang="en-US">
              <a:cs typeface="Calibri"/>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a:p>
        </p:txBody>
      </p:sp>
    </p:spTree>
    <p:extLst>
      <p:ext uri="{BB962C8B-B14F-4D97-AF65-F5344CB8AC3E}">
        <p14:creationId xmlns:p14="http://schemas.microsoft.com/office/powerpoint/2010/main" val="4180528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Gina</a:t>
            </a:r>
            <a:endParaRPr lang="en-US"/>
          </a:p>
          <a:p>
            <a:r>
              <a:rPr lang="en-US"/>
              <a:t>In counties with low population density, we see a weak negative correlation between population density and percent of people with some college or an associate's degree.</a:t>
            </a:r>
            <a:endParaRPr lang="en-US">
              <a:cs typeface="Calibri" panose="020F0502020204030204"/>
            </a:endParaRPr>
          </a:p>
          <a:p>
            <a:endParaRPr lang="en-US"/>
          </a:p>
          <a:p>
            <a:r>
              <a:rPr lang="en-US"/>
              <a:t>In counties with high population density, we see a somewhat weak negative correlation between population density and percent of people with some college or an associate's degree.</a:t>
            </a:r>
            <a:endParaRPr lang="en-US">
              <a:cs typeface="Calibri"/>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a:p>
        </p:txBody>
      </p:sp>
    </p:spTree>
    <p:extLst>
      <p:ext uri="{BB962C8B-B14F-4D97-AF65-F5344CB8AC3E}">
        <p14:creationId xmlns:p14="http://schemas.microsoft.com/office/powerpoint/2010/main" val="2104511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Gina</a:t>
            </a:r>
            <a:endParaRPr lang="en-US"/>
          </a:p>
          <a:p>
            <a:r>
              <a:rPr lang="en-US"/>
              <a:t>In counties with low population density, we see a weak positive correlation between population density and percent of people with a Bachelor's or higher degree.</a:t>
            </a:r>
            <a:endParaRPr lang="en-US">
              <a:cs typeface="Calibri" panose="020F0502020204030204"/>
            </a:endParaRPr>
          </a:p>
          <a:p>
            <a:endParaRPr lang="en-US"/>
          </a:p>
          <a:p>
            <a:r>
              <a:rPr lang="en-US"/>
              <a:t>In counties with high population density, we see a weak positive correlation between population density and percent of people with a Bachelor's or higher degree.</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a:p>
        </p:txBody>
      </p:sp>
    </p:spTree>
    <p:extLst>
      <p:ext uri="{BB962C8B-B14F-4D97-AF65-F5344CB8AC3E}">
        <p14:creationId xmlns:p14="http://schemas.microsoft.com/office/powerpoint/2010/main" val="1133253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Ryan</a:t>
            </a:r>
          </a:p>
          <a:p>
            <a:r>
              <a:rPr lang="en-US">
                <a:cs typeface="Calibri"/>
              </a:rPr>
              <a:t>In sparsely populated counties, we found a weak positive correlation between education level and median household income. This may mean that having a higher level of education results in a greater income or that a greater income provides more opportunities to achieve higher education.</a:t>
            </a:r>
            <a:endParaRPr lang="en-US"/>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15</a:t>
            </a:fld>
            <a:endParaRPr lang="en-US"/>
          </a:p>
        </p:txBody>
      </p:sp>
    </p:spTree>
    <p:extLst>
      <p:ext uri="{BB962C8B-B14F-4D97-AF65-F5344CB8AC3E}">
        <p14:creationId xmlns:p14="http://schemas.microsoft.com/office/powerpoint/2010/main" val="664926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Ryan</a:t>
            </a:r>
            <a:endParaRPr lang="en-US"/>
          </a:p>
          <a:p>
            <a:r>
              <a:rPr lang="en-US"/>
              <a:t>In densely populated counties, we found a positive correlation between education level and median household income. This may mean that having a higher level of education results in a greater income or that a greater income provides more opportunities to achieve higher education.</a:t>
            </a:r>
            <a:endParaRPr lang="en-US">
              <a:cs typeface="Calibri" panose="020F0502020204030204"/>
            </a:endParaRPr>
          </a:p>
          <a:p>
            <a:endParaRPr lang="en-US">
              <a:cs typeface="Calibri" panose="020F0502020204030204"/>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16</a:t>
            </a:fld>
            <a:endParaRPr lang="en-US"/>
          </a:p>
        </p:txBody>
      </p:sp>
    </p:spTree>
    <p:extLst>
      <p:ext uri="{BB962C8B-B14F-4D97-AF65-F5344CB8AC3E}">
        <p14:creationId xmlns:p14="http://schemas.microsoft.com/office/powerpoint/2010/main" val="10999948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Oliver</a:t>
            </a:r>
          </a:p>
          <a:p>
            <a:r>
              <a:rPr lang="en-US">
                <a:cs typeface="Calibri"/>
              </a:rPr>
              <a:t>*all text on slide*</a:t>
            </a:r>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17</a:t>
            </a:fld>
            <a:endParaRPr lang="en-US"/>
          </a:p>
        </p:txBody>
      </p:sp>
    </p:spTree>
    <p:extLst>
      <p:ext uri="{BB962C8B-B14F-4D97-AF65-F5344CB8AC3E}">
        <p14:creationId xmlns:p14="http://schemas.microsoft.com/office/powerpoint/2010/main" val="31102667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Oliver </a:t>
            </a:r>
            <a:endParaRPr lang="en-US"/>
          </a:p>
          <a:p>
            <a:r>
              <a:rPr lang="en-US">
                <a:cs typeface="Calibri"/>
              </a:rPr>
              <a:t>*all text on slide*</a:t>
            </a:r>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18</a:t>
            </a:fld>
            <a:endParaRPr lang="en-US"/>
          </a:p>
        </p:txBody>
      </p:sp>
    </p:spTree>
    <p:extLst>
      <p:ext uri="{BB962C8B-B14F-4D97-AF65-F5344CB8AC3E}">
        <p14:creationId xmlns:p14="http://schemas.microsoft.com/office/powerpoint/2010/main" val="20710094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Everyone</a:t>
            </a:r>
          </a:p>
        </p:txBody>
      </p:sp>
      <p:sp>
        <p:nvSpPr>
          <p:cNvPr id="4" name="Slide Number Placeholder 3"/>
          <p:cNvSpPr>
            <a:spLocks noGrp="1"/>
          </p:cNvSpPr>
          <p:nvPr>
            <p:ph type="sldNum" sz="quarter" idx="5"/>
          </p:nvPr>
        </p:nvSpPr>
        <p:spPr/>
        <p:txBody>
          <a:bodyPr/>
          <a:lstStyle/>
          <a:p>
            <a:fld id="{22289C57-55D7-40A4-A101-E74FAC7A092B}" type="slidenum">
              <a:rPr lang="en-US" smtClean="0"/>
              <a:t>19</a:t>
            </a:fld>
            <a:endParaRPr lang="en-US"/>
          </a:p>
        </p:txBody>
      </p:sp>
    </p:spTree>
    <p:extLst>
      <p:ext uri="{BB962C8B-B14F-4D97-AF65-F5344CB8AC3E}">
        <p14:creationId xmlns:p14="http://schemas.microsoft.com/office/powerpoint/2010/main" val="3644972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ea typeface="Calibri"/>
                <a:cs typeface="Calibri"/>
              </a:rPr>
              <a:t>Morgen</a:t>
            </a:r>
          </a:p>
          <a:p>
            <a:r>
              <a:rPr lang="en-US" u="sng">
                <a:ea typeface="Calibri"/>
                <a:cs typeface="Calibri"/>
              </a:rPr>
              <a:t>For this analysis, we considered the following economic factors</a:t>
            </a:r>
            <a:r>
              <a:rPr lang="en-US">
                <a:ea typeface="Calibri"/>
                <a:cs typeface="Calibri"/>
              </a:rPr>
              <a:t>:</a:t>
            </a:r>
            <a:endParaRPr lang="en-US">
              <a:cs typeface="Calibri"/>
            </a:endParaRPr>
          </a:p>
          <a:p>
            <a:endParaRPr lang="en-US"/>
          </a:p>
          <a:p>
            <a:r>
              <a:rPr lang="en-US">
                <a:ea typeface="Calibri"/>
                <a:cs typeface="Calibri"/>
              </a:rPr>
              <a:t>Cost of living, or </a:t>
            </a:r>
            <a:r>
              <a:rPr lang="en-US"/>
              <a:t>the amount of money required to cover necessary expenses to maintain a certain lifestyle standard in a particular place and time. For this project, we will be representing this factor through one variable: the median rent of a county.</a:t>
            </a:r>
            <a:endParaRPr lang="en-US">
              <a:cs typeface="Calibri"/>
            </a:endParaRPr>
          </a:p>
          <a:p>
            <a:endParaRPr lang="en-US">
              <a:ea typeface="Calibri"/>
              <a:cs typeface="Calibri"/>
            </a:endParaRPr>
          </a:p>
          <a:p>
            <a:r>
              <a:rPr lang="en-US"/>
              <a:t>Income per Capita, or the total income of a county divided by every single person that resides within that county, even including newborns.</a:t>
            </a:r>
            <a:endParaRPr lang="en-US">
              <a:ea typeface="Calibri"/>
              <a:cs typeface="Calibri"/>
            </a:endParaRPr>
          </a:p>
          <a:p>
            <a:endParaRPr lang="en-US"/>
          </a:p>
          <a:p>
            <a:r>
              <a:rPr lang="en-US"/>
              <a:t>Household income is the income of all members of a common address, above a specified age, on average within a county.</a:t>
            </a:r>
            <a:endParaRPr lang="en-US">
              <a:ea typeface="Calibri"/>
              <a:cs typeface="Calibri"/>
            </a:endParaRPr>
          </a:p>
          <a:p>
            <a:endParaRPr lang="en-US">
              <a:ea typeface="Calibri"/>
              <a:cs typeface="Calibri"/>
            </a:endParaRPr>
          </a:p>
          <a:p>
            <a:r>
              <a:rPr lang="en-US">
                <a:ea typeface="Calibri"/>
                <a:cs typeface="Calibri"/>
              </a:rPr>
              <a:t>For this project, we are defining Education Levels as the percentage of people who achieve different degrees of higher education (</a:t>
            </a:r>
            <a:r>
              <a:rPr lang="en-US" err="1">
                <a:ea typeface="Calibri"/>
                <a:cs typeface="Calibri"/>
              </a:rPr>
              <a:t>ie</a:t>
            </a:r>
            <a:r>
              <a:rPr lang="en-US">
                <a:ea typeface="Calibri"/>
                <a:cs typeface="Calibri"/>
              </a:rPr>
              <a:t>. Bachelor's, Master's, etc.).</a:t>
            </a:r>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a:p>
        </p:txBody>
      </p:sp>
    </p:spTree>
    <p:extLst>
      <p:ext uri="{BB962C8B-B14F-4D97-AF65-F5344CB8AC3E}">
        <p14:creationId xmlns:p14="http://schemas.microsoft.com/office/powerpoint/2010/main" val="881729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Morgen - Imagine you are looking to move to a new county and ask yourself "can I afford to live somewhere densely populated?". This investigation should inform you what you can expect when moving to a densely or sparsely populated county.</a:t>
            </a:r>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a:p>
        </p:txBody>
      </p:sp>
    </p:spTree>
    <p:extLst>
      <p:ext uri="{BB962C8B-B14F-4D97-AF65-F5344CB8AC3E}">
        <p14:creationId xmlns:p14="http://schemas.microsoft.com/office/powerpoint/2010/main" val="177366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Morgen - By understanding the relationship between population density and these factors, we can gain better insight into questions such as the following: (questions on slide)</a:t>
            </a:r>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a:p>
        </p:txBody>
      </p:sp>
    </p:spTree>
    <p:extLst>
      <p:ext uri="{BB962C8B-B14F-4D97-AF65-F5344CB8AC3E}">
        <p14:creationId xmlns:p14="http://schemas.microsoft.com/office/powerpoint/2010/main" val="181909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Mark/Gina</a:t>
            </a:r>
            <a:endParaRPr lang="en-US" dirty="0"/>
          </a:p>
          <a:p>
            <a:r>
              <a:rPr lang="en-US" dirty="0"/>
              <a:t># Data Collection and Cleanup - Part of the data was sourced from the American Community Survey using the Census wrapper. This data included: total population, state, median gross rent, income per capita. Data was at the county level for the year 2020. The second portion of the data, including the size of each county, was sourced by Gina. - ...(Gina, are you cool with coming in here to describe your data?) ## Data Cleaning Steps - Histograms were constructed to explore the data and some missing values were identified and removed. - Some other cleaning steps were: splitting one column into two, reformatting state abbreviations, and removing particular rows. - </a:t>
            </a:r>
            <a:r>
              <a:rPr lang="en-US" b="1" dirty="0"/>
              <a:t>Issue experienced:</a:t>
            </a:r>
            <a:r>
              <a:rPr lang="en-US" dirty="0"/>
              <a:t> ...(are you also cool coming in here to describe the merging issue?)... - After missing data was removed, the final merge was performed. The resulting dataset included: - county name - state - size of county in $mi^2$ - median gross rent - income per capita - education rates (edited)</a:t>
            </a:r>
          </a:p>
          <a:p>
            <a:pPr algn="r"/>
            <a:r>
              <a:rPr lang="en-US" dirty="0"/>
              <a:t>[2:22 PM]</a:t>
            </a:r>
            <a:endParaRPr lang="en-US" dirty="0">
              <a:ea typeface="Calibri"/>
              <a:cs typeface="Calibri"/>
            </a:endParaRPr>
          </a:p>
          <a:p>
            <a:r>
              <a:rPr lang="en-US" dirty="0"/>
              <a:t>I have two portions marked in parentheses where I felt you could take over</a:t>
            </a:r>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a:p>
        </p:txBody>
      </p:sp>
    </p:spTree>
    <p:extLst>
      <p:ext uri="{BB962C8B-B14F-4D97-AF65-F5344CB8AC3E}">
        <p14:creationId xmlns:p14="http://schemas.microsoft.com/office/powerpoint/2010/main" val="4192998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Mark</a:t>
            </a:r>
          </a:p>
          <a:p>
            <a:r>
              <a:rPr lang="en-US">
                <a:ea typeface="Calibri"/>
                <a:cs typeface="Calibri"/>
              </a:rPr>
              <a:t>Here we show the number of counties with high and low population density.</a:t>
            </a:r>
            <a:endParaRPr lang="en-US"/>
          </a:p>
          <a:p>
            <a:endParaRPr lang="en-US"/>
          </a:p>
          <a:p>
            <a:r>
              <a:rPr lang="en-US"/>
              <a:t>You may notice that this graph is split into two groups. This is because the majority of counties have a relatively low population density, resulting in very negatively skewed data. We decided to separate this data into two groups, counties with a density of less than 250 people per square mile and counties with a density greater than 250 people per square mile. </a:t>
            </a:r>
            <a:endParaRPr lang="en-US">
              <a:ea typeface="Calibri"/>
              <a:cs typeface="Calibri"/>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a:p>
        </p:txBody>
      </p:sp>
    </p:spTree>
    <p:extLst>
      <p:ext uri="{BB962C8B-B14F-4D97-AF65-F5344CB8AC3E}">
        <p14:creationId xmlns:p14="http://schemas.microsoft.com/office/powerpoint/2010/main" val="847508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Morgen </a:t>
            </a:r>
            <a:endParaRPr lang="en-US"/>
          </a:p>
          <a:p>
            <a:r>
              <a:rPr lang="en-US">
                <a:cs typeface="Calibri"/>
              </a:rPr>
              <a:t>For counties with low population densities, we do not see a relationship between population density and land area. However, for densely populated counties, as population density increases, the land area decreases, a negative correlation. These counties most likely contain cities where there are many residents in a small amount of space.</a:t>
            </a:r>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a:p>
        </p:txBody>
      </p:sp>
    </p:spTree>
    <p:extLst>
      <p:ext uri="{BB962C8B-B14F-4D97-AF65-F5344CB8AC3E}">
        <p14:creationId xmlns:p14="http://schemas.microsoft.com/office/powerpoint/2010/main" val="393819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Ryan</a:t>
            </a:r>
          </a:p>
          <a:p>
            <a:r>
              <a:rPr lang="en-US">
                <a:cs typeface="Calibri"/>
              </a:rPr>
              <a:t>We looked at one factor in the cost of living, median rent. We found that the cost to live in a county increases as population density increases.</a:t>
            </a:r>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a:p>
        </p:txBody>
      </p:sp>
    </p:spTree>
    <p:extLst>
      <p:ext uri="{BB962C8B-B14F-4D97-AF65-F5344CB8AC3E}">
        <p14:creationId xmlns:p14="http://schemas.microsoft.com/office/powerpoint/2010/main" val="3202770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Mark</a:t>
            </a:r>
            <a:endParaRPr lang="en-US"/>
          </a:p>
          <a:p>
            <a:pPr marL="171450" indent="-171450">
              <a:buFont typeface="Calibri"/>
              <a:buChar char="-"/>
            </a:pPr>
            <a:r>
              <a:rPr lang="en-US"/>
              <a:t>One visualization was produced and three analyses were conducted to reveal the nature of the relationship between income per capita and population density. </a:t>
            </a:r>
          </a:p>
          <a:p>
            <a:pPr marL="171450" indent="-171450">
              <a:buFont typeface="Calibri"/>
              <a:buChar char="-"/>
            </a:pPr>
            <a:r>
              <a:rPr lang="en-US"/>
              <a:t>First, scatter plots were made and Pearson's r was calculated. This revealed the nuances of the relationship between income per capita and population density of counties. If the relationship was significant, a linear regression was performed. </a:t>
            </a:r>
          </a:p>
          <a:p>
            <a:pPr marL="171450" indent="-171450">
              <a:buFont typeface="Calibri"/>
              <a:buChar char="-"/>
            </a:pPr>
            <a:r>
              <a:rPr lang="en-US"/>
              <a:t>For low density counties, Population density's relationship with income per capita was statistically significant: p = 5e-19, but the relationship is very weak: r=0.179. This relationship was plotted using a linear regression. </a:t>
            </a:r>
          </a:p>
          <a:p>
            <a:pPr marL="171450" indent="-171450">
              <a:buFont typeface="Calibri"/>
              <a:buChar char="-"/>
            </a:pPr>
            <a:r>
              <a:rPr lang="en-US"/>
              <a:t>Unfortunately, it is very likely that we violated the assumptions of this regression. </a:t>
            </a:r>
          </a:p>
          <a:p>
            <a:pPr marL="171450" indent="-171450">
              <a:buFont typeface="Calibri"/>
              <a:buChar char="-"/>
            </a:pPr>
            <a:r>
              <a:rPr lang="en-US"/>
              <a:t>In particular, the linearity of the relationship is questionable. </a:t>
            </a:r>
          </a:p>
          <a:p>
            <a:pPr marL="171450" indent="-171450">
              <a:buFont typeface="Calibri"/>
              <a:buChar char="-"/>
            </a:pPr>
            <a:r>
              <a:rPr lang="en-US"/>
              <a:t>Additionally, because of how many data points we have, this test may be a bit overpowered. </a:t>
            </a:r>
          </a:p>
          <a:p>
            <a:pPr marL="171450" indent="-171450">
              <a:buFont typeface="Calibri"/>
              <a:buChar char="-"/>
            </a:pPr>
            <a:r>
              <a:rPr lang="en-US"/>
              <a:t>Comparatively, for high density counties, Population density's relationship with income per capita was not statistically significant: p = 0.14 </a:t>
            </a:r>
          </a:p>
          <a:p>
            <a:pPr marL="171450" indent="-171450">
              <a:buFont typeface="Calibri"/>
              <a:buChar char="-"/>
            </a:pPr>
            <a:r>
              <a:rPr lang="en-US"/>
              <a:t>Because the relationship was so weak, a </a:t>
            </a:r>
            <a:r>
              <a:rPr lang="en-US" err="1"/>
              <a:t>welch's</a:t>
            </a:r>
            <a:r>
              <a:rPr lang="en-US"/>
              <a:t> t-test was conducted to provide an answer to our question "Do workers in densely populated counties have a higher income?". This test revealed that income per capita is significantly higher in high density counties (counties with more than 250 people per square mile). Income per capita for high density counties is about 9,000 dollars higher than in low density counties.</a:t>
            </a:r>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a:p>
        </p:txBody>
      </p:sp>
    </p:spTree>
    <p:extLst>
      <p:ext uri="{BB962C8B-B14F-4D97-AF65-F5344CB8AC3E}">
        <p14:creationId xmlns:p14="http://schemas.microsoft.com/office/powerpoint/2010/main" val="11337043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endParaRPr lang="en-US"/>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endParaRPr lang="en-US"/>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endParaRPr lang="en-US"/>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endParaRPr lang="en-US"/>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endParaRPr lang="en-US"/>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endParaRPr lang="en-US"/>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endParaRPr lang="en-US"/>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endParaRPr lang="en-US"/>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ers.usda.gov/data-products/county-level-data-sets/"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5479868" y="4434840"/>
            <a:ext cx="5877943" cy="1134592"/>
          </a:xfrm>
        </p:spPr>
        <p:txBody>
          <a:bodyPr/>
          <a:lstStyle/>
          <a:p>
            <a:r>
              <a:rPr lang="en-US"/>
              <a:t>Characterizing US Counties With High and Low Population Density</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5475484" y="5578697"/>
            <a:ext cx="5882327" cy="605518"/>
          </a:xfrm>
        </p:spPr>
        <p:txBody>
          <a:bodyPr vert="horz" lIns="91440" tIns="45720" rIns="91440" bIns="45720" rtlCol="0" anchor="t">
            <a:normAutofit/>
          </a:bodyPr>
          <a:lstStyle/>
          <a:p>
            <a:r>
              <a:rPr lang="en-US">
                <a:ea typeface="+mn-lt"/>
                <a:cs typeface="+mn-lt"/>
              </a:rPr>
              <a:t>Oliver Einarsson, Gina Fender, Morgen Henry, Ryan Krause, &amp; Mark Speers</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8BA5A93F-DCAE-40B8-8E94-3239A1A6A21A}"/>
              </a:ext>
            </a:extLst>
          </p:cNvPr>
          <p:cNvSpPr>
            <a:spLocks noGrp="1"/>
          </p:cNvSpPr>
          <p:nvPr>
            <p:ph type="ftr" sz="quarter" idx="11"/>
          </p:nvPr>
        </p:nvSpPr>
        <p:spPr/>
        <p:txBody>
          <a:bodyPr/>
          <a:lstStyle/>
          <a:p>
            <a:r>
              <a:rPr lang="en-US">
                <a:ea typeface="+mn-lt"/>
                <a:cs typeface="+mn-lt"/>
              </a:rPr>
              <a:t>Characterization of US Counties by Population Density</a:t>
            </a:r>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p:txBody>
          <a:bodyPr/>
          <a:lstStyle/>
          <a:p>
            <a:fld id="{A49DFD55-3C28-40EF-9E31-A92D2E4017FF}" type="slidenum">
              <a:rPr lang="en-US" smtClean="0"/>
              <a:pPr/>
              <a:t>10</a:t>
            </a:fld>
            <a:endParaRPr lang="en-US"/>
          </a:p>
        </p:txBody>
      </p:sp>
      <p:sp>
        <p:nvSpPr>
          <p:cNvPr id="10" name="Title 1">
            <a:extLst>
              <a:ext uri="{FF2B5EF4-FFF2-40B4-BE49-F238E27FC236}">
                <a16:creationId xmlns:a16="http://schemas.microsoft.com/office/drawing/2014/main" id="{1B378967-CCF3-E6C1-4D9A-E2E0B0E28153}"/>
              </a:ext>
            </a:extLst>
          </p:cNvPr>
          <p:cNvSpPr txBox="1">
            <a:spLocks/>
          </p:cNvSpPr>
          <p:nvPr/>
        </p:nvSpPr>
        <p:spPr>
          <a:xfrm>
            <a:off x="1885156" y="892177"/>
            <a:ext cx="8421688"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a:t>Median Household Income</a:t>
            </a:r>
          </a:p>
        </p:txBody>
      </p:sp>
      <p:sp>
        <p:nvSpPr>
          <p:cNvPr id="4" name="TextBox 3">
            <a:extLst>
              <a:ext uri="{FF2B5EF4-FFF2-40B4-BE49-F238E27FC236}">
                <a16:creationId xmlns:a16="http://schemas.microsoft.com/office/drawing/2014/main" id="{AF010D3A-0736-DC2A-1953-5B02A82C9AA3}"/>
              </a:ext>
            </a:extLst>
          </p:cNvPr>
          <p:cNvSpPr txBox="1"/>
          <p:nvPr/>
        </p:nvSpPr>
        <p:spPr>
          <a:xfrm>
            <a:off x="1039072" y="5855510"/>
            <a:ext cx="107977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Figure 5: Scatter plots of Population Density vs. Median Household Income</a:t>
            </a:r>
          </a:p>
        </p:txBody>
      </p:sp>
      <p:pic>
        <p:nvPicPr>
          <p:cNvPr id="2" name="Picture 4" descr="Chart, scatter chart&#10;&#10;Description automatically generated">
            <a:extLst>
              <a:ext uri="{FF2B5EF4-FFF2-40B4-BE49-F238E27FC236}">
                <a16:creationId xmlns:a16="http://schemas.microsoft.com/office/drawing/2014/main" id="{7E547F64-2873-5FF5-D158-A459E6D31F9B}"/>
              </a:ext>
            </a:extLst>
          </p:cNvPr>
          <p:cNvPicPr>
            <a:picLocks noChangeAspect="1"/>
          </p:cNvPicPr>
          <p:nvPr/>
        </p:nvPicPr>
        <p:blipFill>
          <a:blip r:embed="rId3"/>
          <a:stretch>
            <a:fillRect/>
          </a:stretch>
        </p:blipFill>
        <p:spPr>
          <a:xfrm>
            <a:off x="1295400" y="1781844"/>
            <a:ext cx="9601200" cy="4079172"/>
          </a:xfrm>
          <a:prstGeom prst="rect">
            <a:avLst/>
          </a:prstGeom>
        </p:spPr>
      </p:pic>
    </p:spTree>
    <p:extLst>
      <p:ext uri="{BB962C8B-B14F-4D97-AF65-F5344CB8AC3E}">
        <p14:creationId xmlns:p14="http://schemas.microsoft.com/office/powerpoint/2010/main" val="2479176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ooter Placeholder 23">
            <a:extLst>
              <a:ext uri="{FF2B5EF4-FFF2-40B4-BE49-F238E27FC236}">
                <a16:creationId xmlns:a16="http://schemas.microsoft.com/office/drawing/2014/main" id="{918C3C97-444D-4600-8553-B9C4C1F8483B}"/>
              </a:ext>
            </a:extLst>
          </p:cNvPr>
          <p:cNvSpPr>
            <a:spLocks noGrp="1"/>
          </p:cNvSpPr>
          <p:nvPr>
            <p:ph type="ftr" sz="quarter" idx="11"/>
          </p:nvPr>
        </p:nvSpPr>
        <p:spPr>
          <a:xfrm>
            <a:off x="4038600" y="6356350"/>
            <a:ext cx="4114800" cy="365125"/>
          </a:xfrm>
        </p:spPr>
        <p:txBody>
          <a:bodyPr/>
          <a:lstStyle/>
          <a:p>
            <a:r>
              <a:rPr lang="en-US">
                <a:ea typeface="+mn-lt"/>
                <a:cs typeface="+mn-lt"/>
              </a:rPr>
              <a:t>Characterization of US Counties by Population Density</a:t>
            </a:r>
          </a:p>
        </p:txBody>
      </p:sp>
      <p:sp>
        <p:nvSpPr>
          <p:cNvPr id="25" name="Slide Number Placeholder 24">
            <a:extLst>
              <a:ext uri="{FF2B5EF4-FFF2-40B4-BE49-F238E27FC236}">
                <a16:creationId xmlns:a16="http://schemas.microsoft.com/office/drawing/2014/main" id="{148E9129-4CC6-47BA-ACD8-2C632A8660E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a:t>
            </a:fld>
            <a:endParaRPr lang="en-US"/>
          </a:p>
        </p:txBody>
      </p:sp>
      <p:sp>
        <p:nvSpPr>
          <p:cNvPr id="4" name="TextBox 3">
            <a:extLst>
              <a:ext uri="{FF2B5EF4-FFF2-40B4-BE49-F238E27FC236}">
                <a16:creationId xmlns:a16="http://schemas.microsoft.com/office/drawing/2014/main" id="{D7C652BB-9BA6-8E4C-F0D6-D5671A490BE6}"/>
              </a:ext>
            </a:extLst>
          </p:cNvPr>
          <p:cNvSpPr txBox="1"/>
          <p:nvPr/>
        </p:nvSpPr>
        <p:spPr>
          <a:xfrm>
            <a:off x="1039072" y="5855510"/>
            <a:ext cx="107977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Figure 6: Scatter plots of Population Density vs. Percent of People with Less than a High School Degree</a:t>
            </a:r>
          </a:p>
        </p:txBody>
      </p:sp>
      <p:sp>
        <p:nvSpPr>
          <p:cNvPr id="7" name="Title 1">
            <a:extLst>
              <a:ext uri="{FF2B5EF4-FFF2-40B4-BE49-F238E27FC236}">
                <a16:creationId xmlns:a16="http://schemas.microsoft.com/office/drawing/2014/main" id="{EE9EB57D-E2B8-49E0-7CE9-9D5187B4ECA9}"/>
              </a:ext>
            </a:extLst>
          </p:cNvPr>
          <p:cNvSpPr txBox="1">
            <a:spLocks/>
          </p:cNvSpPr>
          <p:nvPr/>
        </p:nvSpPr>
        <p:spPr>
          <a:xfrm>
            <a:off x="1726130" y="892177"/>
            <a:ext cx="873974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a:t>Education – Less than High School Degree</a:t>
            </a:r>
          </a:p>
        </p:txBody>
      </p:sp>
      <p:pic>
        <p:nvPicPr>
          <p:cNvPr id="2" name="Picture 5" descr="Chart, scatter chart&#10;&#10;Description automatically generated">
            <a:extLst>
              <a:ext uri="{FF2B5EF4-FFF2-40B4-BE49-F238E27FC236}">
                <a16:creationId xmlns:a16="http://schemas.microsoft.com/office/drawing/2014/main" id="{A71E8F34-30BD-024D-A7B9-5F71FFBC69E8}"/>
              </a:ext>
            </a:extLst>
          </p:cNvPr>
          <p:cNvPicPr>
            <a:picLocks noChangeAspect="1"/>
          </p:cNvPicPr>
          <p:nvPr/>
        </p:nvPicPr>
        <p:blipFill>
          <a:blip r:embed="rId3"/>
          <a:stretch>
            <a:fillRect/>
          </a:stretch>
        </p:blipFill>
        <p:spPr>
          <a:xfrm>
            <a:off x="914400" y="1856976"/>
            <a:ext cx="10363200" cy="4066067"/>
          </a:xfrm>
          <a:prstGeom prst="rect">
            <a:avLst/>
          </a:prstGeom>
        </p:spPr>
      </p:pic>
    </p:spTree>
    <p:extLst>
      <p:ext uri="{BB962C8B-B14F-4D97-AF65-F5344CB8AC3E}">
        <p14:creationId xmlns:p14="http://schemas.microsoft.com/office/powerpoint/2010/main" val="474926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ooter Placeholder 23">
            <a:extLst>
              <a:ext uri="{FF2B5EF4-FFF2-40B4-BE49-F238E27FC236}">
                <a16:creationId xmlns:a16="http://schemas.microsoft.com/office/drawing/2014/main" id="{918C3C97-444D-4600-8553-B9C4C1F8483B}"/>
              </a:ext>
            </a:extLst>
          </p:cNvPr>
          <p:cNvSpPr>
            <a:spLocks noGrp="1"/>
          </p:cNvSpPr>
          <p:nvPr>
            <p:ph type="ftr" sz="quarter" idx="11"/>
          </p:nvPr>
        </p:nvSpPr>
        <p:spPr>
          <a:xfrm>
            <a:off x="4038600" y="6356350"/>
            <a:ext cx="4114800" cy="365125"/>
          </a:xfrm>
        </p:spPr>
        <p:txBody>
          <a:bodyPr/>
          <a:lstStyle/>
          <a:p>
            <a:r>
              <a:rPr lang="en-US">
                <a:ea typeface="+mn-lt"/>
                <a:cs typeface="+mn-lt"/>
              </a:rPr>
              <a:t>Characterization of US Counties by Population Density</a:t>
            </a:r>
          </a:p>
        </p:txBody>
      </p:sp>
      <p:sp>
        <p:nvSpPr>
          <p:cNvPr id="25" name="Slide Number Placeholder 24">
            <a:extLst>
              <a:ext uri="{FF2B5EF4-FFF2-40B4-BE49-F238E27FC236}">
                <a16:creationId xmlns:a16="http://schemas.microsoft.com/office/drawing/2014/main" id="{148E9129-4CC6-47BA-ACD8-2C632A8660E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12</a:t>
            </a:fld>
            <a:endParaRPr lang="en-US"/>
          </a:p>
        </p:txBody>
      </p:sp>
      <p:sp>
        <p:nvSpPr>
          <p:cNvPr id="4" name="TextBox 3">
            <a:extLst>
              <a:ext uri="{FF2B5EF4-FFF2-40B4-BE49-F238E27FC236}">
                <a16:creationId xmlns:a16="http://schemas.microsoft.com/office/drawing/2014/main" id="{D7C652BB-9BA6-8E4C-F0D6-D5671A490BE6}"/>
              </a:ext>
            </a:extLst>
          </p:cNvPr>
          <p:cNvSpPr txBox="1"/>
          <p:nvPr/>
        </p:nvSpPr>
        <p:spPr>
          <a:xfrm>
            <a:off x="1039072" y="5855510"/>
            <a:ext cx="107977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Figure 7: Scatter plots of Population Density vs. Percent of People with Only a High School Degree</a:t>
            </a:r>
          </a:p>
        </p:txBody>
      </p:sp>
      <p:sp>
        <p:nvSpPr>
          <p:cNvPr id="7" name="Title 1">
            <a:extLst>
              <a:ext uri="{FF2B5EF4-FFF2-40B4-BE49-F238E27FC236}">
                <a16:creationId xmlns:a16="http://schemas.microsoft.com/office/drawing/2014/main" id="{EE9EB57D-E2B8-49E0-7CE9-9D5187B4ECA9}"/>
              </a:ext>
            </a:extLst>
          </p:cNvPr>
          <p:cNvSpPr txBox="1">
            <a:spLocks/>
          </p:cNvSpPr>
          <p:nvPr/>
        </p:nvSpPr>
        <p:spPr>
          <a:xfrm>
            <a:off x="1726130" y="892177"/>
            <a:ext cx="873974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a:t>Education – High School Degree</a:t>
            </a:r>
          </a:p>
        </p:txBody>
      </p:sp>
      <p:pic>
        <p:nvPicPr>
          <p:cNvPr id="2" name="Picture 5" descr="Chart, scatter chart&#10;&#10;Description automatically generated">
            <a:extLst>
              <a:ext uri="{FF2B5EF4-FFF2-40B4-BE49-F238E27FC236}">
                <a16:creationId xmlns:a16="http://schemas.microsoft.com/office/drawing/2014/main" id="{375A8D2F-4750-9D2B-01B3-BEE47BC8FCC0}"/>
              </a:ext>
            </a:extLst>
          </p:cNvPr>
          <p:cNvPicPr>
            <a:picLocks noChangeAspect="1"/>
          </p:cNvPicPr>
          <p:nvPr/>
        </p:nvPicPr>
        <p:blipFill>
          <a:blip r:embed="rId3"/>
          <a:stretch>
            <a:fillRect/>
          </a:stretch>
        </p:blipFill>
        <p:spPr>
          <a:xfrm>
            <a:off x="1127760" y="1865858"/>
            <a:ext cx="10614660" cy="4048305"/>
          </a:xfrm>
          <a:prstGeom prst="rect">
            <a:avLst/>
          </a:prstGeom>
        </p:spPr>
      </p:pic>
    </p:spTree>
    <p:extLst>
      <p:ext uri="{BB962C8B-B14F-4D97-AF65-F5344CB8AC3E}">
        <p14:creationId xmlns:p14="http://schemas.microsoft.com/office/powerpoint/2010/main" val="1260570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ooter Placeholder 23">
            <a:extLst>
              <a:ext uri="{FF2B5EF4-FFF2-40B4-BE49-F238E27FC236}">
                <a16:creationId xmlns:a16="http://schemas.microsoft.com/office/drawing/2014/main" id="{918C3C97-444D-4600-8553-B9C4C1F8483B}"/>
              </a:ext>
            </a:extLst>
          </p:cNvPr>
          <p:cNvSpPr>
            <a:spLocks noGrp="1"/>
          </p:cNvSpPr>
          <p:nvPr>
            <p:ph type="ftr" sz="quarter" idx="11"/>
          </p:nvPr>
        </p:nvSpPr>
        <p:spPr>
          <a:xfrm>
            <a:off x="4038600" y="6356350"/>
            <a:ext cx="4114800" cy="365125"/>
          </a:xfrm>
        </p:spPr>
        <p:txBody>
          <a:bodyPr/>
          <a:lstStyle/>
          <a:p>
            <a:r>
              <a:rPr lang="en-US">
                <a:ea typeface="+mn-lt"/>
                <a:cs typeface="+mn-lt"/>
              </a:rPr>
              <a:t>Characterization of US Counties by Population Density</a:t>
            </a:r>
          </a:p>
        </p:txBody>
      </p:sp>
      <p:sp>
        <p:nvSpPr>
          <p:cNvPr id="25" name="Slide Number Placeholder 24">
            <a:extLst>
              <a:ext uri="{FF2B5EF4-FFF2-40B4-BE49-F238E27FC236}">
                <a16:creationId xmlns:a16="http://schemas.microsoft.com/office/drawing/2014/main" id="{148E9129-4CC6-47BA-ACD8-2C632A8660E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13</a:t>
            </a:fld>
            <a:endParaRPr lang="en-US"/>
          </a:p>
        </p:txBody>
      </p:sp>
      <p:sp>
        <p:nvSpPr>
          <p:cNvPr id="4" name="TextBox 3">
            <a:extLst>
              <a:ext uri="{FF2B5EF4-FFF2-40B4-BE49-F238E27FC236}">
                <a16:creationId xmlns:a16="http://schemas.microsoft.com/office/drawing/2014/main" id="{D7C652BB-9BA6-8E4C-F0D6-D5671A490BE6}"/>
              </a:ext>
            </a:extLst>
          </p:cNvPr>
          <p:cNvSpPr txBox="1"/>
          <p:nvPr/>
        </p:nvSpPr>
        <p:spPr>
          <a:xfrm>
            <a:off x="1039072" y="5855510"/>
            <a:ext cx="107977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Figure 8: Scatter plots of Population Density vs. Number of People with Some College/Associate's Degree</a:t>
            </a:r>
          </a:p>
        </p:txBody>
      </p:sp>
      <p:sp>
        <p:nvSpPr>
          <p:cNvPr id="7" name="Title 1">
            <a:extLst>
              <a:ext uri="{FF2B5EF4-FFF2-40B4-BE49-F238E27FC236}">
                <a16:creationId xmlns:a16="http://schemas.microsoft.com/office/drawing/2014/main" id="{EE9EB57D-E2B8-49E0-7CE9-9D5187B4ECA9}"/>
              </a:ext>
            </a:extLst>
          </p:cNvPr>
          <p:cNvSpPr txBox="1">
            <a:spLocks/>
          </p:cNvSpPr>
          <p:nvPr/>
        </p:nvSpPr>
        <p:spPr>
          <a:xfrm>
            <a:off x="1509301" y="855007"/>
            <a:ext cx="9173398"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a:t>Education – Some College/Associate's Degree</a:t>
            </a:r>
          </a:p>
        </p:txBody>
      </p:sp>
      <p:pic>
        <p:nvPicPr>
          <p:cNvPr id="2" name="Picture 5" descr="Chart, scatter chart&#10;&#10;Description automatically generated">
            <a:extLst>
              <a:ext uri="{FF2B5EF4-FFF2-40B4-BE49-F238E27FC236}">
                <a16:creationId xmlns:a16="http://schemas.microsoft.com/office/drawing/2014/main" id="{454F27C6-F27C-D26E-8F50-674CCA71AEE9}"/>
              </a:ext>
            </a:extLst>
          </p:cNvPr>
          <p:cNvPicPr>
            <a:picLocks noChangeAspect="1"/>
          </p:cNvPicPr>
          <p:nvPr/>
        </p:nvPicPr>
        <p:blipFill>
          <a:blip r:embed="rId3"/>
          <a:stretch>
            <a:fillRect/>
          </a:stretch>
        </p:blipFill>
        <p:spPr>
          <a:xfrm>
            <a:off x="868680" y="1788188"/>
            <a:ext cx="10462260" cy="4074104"/>
          </a:xfrm>
          <a:prstGeom prst="rect">
            <a:avLst/>
          </a:prstGeom>
        </p:spPr>
      </p:pic>
    </p:spTree>
    <p:extLst>
      <p:ext uri="{BB962C8B-B14F-4D97-AF65-F5344CB8AC3E}">
        <p14:creationId xmlns:p14="http://schemas.microsoft.com/office/powerpoint/2010/main" val="973780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ooter Placeholder 23">
            <a:extLst>
              <a:ext uri="{FF2B5EF4-FFF2-40B4-BE49-F238E27FC236}">
                <a16:creationId xmlns:a16="http://schemas.microsoft.com/office/drawing/2014/main" id="{918C3C97-444D-4600-8553-B9C4C1F8483B}"/>
              </a:ext>
            </a:extLst>
          </p:cNvPr>
          <p:cNvSpPr>
            <a:spLocks noGrp="1"/>
          </p:cNvSpPr>
          <p:nvPr>
            <p:ph type="ftr" sz="quarter" idx="11"/>
          </p:nvPr>
        </p:nvSpPr>
        <p:spPr>
          <a:xfrm>
            <a:off x="4038600" y="6356350"/>
            <a:ext cx="4114800" cy="365125"/>
          </a:xfrm>
        </p:spPr>
        <p:txBody>
          <a:bodyPr/>
          <a:lstStyle/>
          <a:p>
            <a:r>
              <a:rPr lang="en-US">
                <a:ea typeface="+mn-lt"/>
                <a:cs typeface="+mn-lt"/>
              </a:rPr>
              <a:t>Characterization of US Counties by Population Density</a:t>
            </a:r>
          </a:p>
        </p:txBody>
      </p:sp>
      <p:sp>
        <p:nvSpPr>
          <p:cNvPr id="25" name="Slide Number Placeholder 24">
            <a:extLst>
              <a:ext uri="{FF2B5EF4-FFF2-40B4-BE49-F238E27FC236}">
                <a16:creationId xmlns:a16="http://schemas.microsoft.com/office/drawing/2014/main" id="{148E9129-4CC6-47BA-ACD8-2C632A8660E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14</a:t>
            </a:fld>
            <a:endParaRPr lang="en-US"/>
          </a:p>
        </p:txBody>
      </p:sp>
      <p:sp>
        <p:nvSpPr>
          <p:cNvPr id="4" name="TextBox 3">
            <a:extLst>
              <a:ext uri="{FF2B5EF4-FFF2-40B4-BE49-F238E27FC236}">
                <a16:creationId xmlns:a16="http://schemas.microsoft.com/office/drawing/2014/main" id="{D7C652BB-9BA6-8E4C-F0D6-D5671A490BE6}"/>
              </a:ext>
            </a:extLst>
          </p:cNvPr>
          <p:cNvSpPr txBox="1"/>
          <p:nvPr/>
        </p:nvSpPr>
        <p:spPr>
          <a:xfrm>
            <a:off x="1039072" y="5855510"/>
            <a:ext cx="107977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Figure 9: Scatter plots of Population Density vs. Percent of People with a Bachelor's Degree or Higher</a:t>
            </a:r>
          </a:p>
        </p:txBody>
      </p:sp>
      <p:sp>
        <p:nvSpPr>
          <p:cNvPr id="7" name="Title 1">
            <a:extLst>
              <a:ext uri="{FF2B5EF4-FFF2-40B4-BE49-F238E27FC236}">
                <a16:creationId xmlns:a16="http://schemas.microsoft.com/office/drawing/2014/main" id="{EE9EB57D-E2B8-49E0-7CE9-9D5187B4ECA9}"/>
              </a:ext>
            </a:extLst>
          </p:cNvPr>
          <p:cNvSpPr txBox="1">
            <a:spLocks/>
          </p:cNvSpPr>
          <p:nvPr/>
        </p:nvSpPr>
        <p:spPr>
          <a:xfrm>
            <a:off x="1726130" y="892177"/>
            <a:ext cx="873974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a:t>Education – Bachelor's Degree or Higher</a:t>
            </a:r>
          </a:p>
        </p:txBody>
      </p:sp>
      <p:pic>
        <p:nvPicPr>
          <p:cNvPr id="2" name="Picture 5" descr="Chart, scatter chart&#10;&#10;Description automatically generated">
            <a:extLst>
              <a:ext uri="{FF2B5EF4-FFF2-40B4-BE49-F238E27FC236}">
                <a16:creationId xmlns:a16="http://schemas.microsoft.com/office/drawing/2014/main" id="{33C14F9E-1858-51C3-2347-0F988F35CD5C}"/>
              </a:ext>
            </a:extLst>
          </p:cNvPr>
          <p:cNvPicPr>
            <a:picLocks noChangeAspect="1"/>
          </p:cNvPicPr>
          <p:nvPr/>
        </p:nvPicPr>
        <p:blipFill>
          <a:blip r:embed="rId3"/>
          <a:stretch>
            <a:fillRect/>
          </a:stretch>
        </p:blipFill>
        <p:spPr>
          <a:xfrm>
            <a:off x="891540" y="1787839"/>
            <a:ext cx="10401300" cy="4074802"/>
          </a:xfrm>
          <a:prstGeom prst="rect">
            <a:avLst/>
          </a:prstGeom>
        </p:spPr>
      </p:pic>
    </p:spTree>
    <p:extLst>
      <p:ext uri="{BB962C8B-B14F-4D97-AF65-F5344CB8AC3E}">
        <p14:creationId xmlns:p14="http://schemas.microsoft.com/office/powerpoint/2010/main" val="2650142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4E98E6AD-9D37-499C-898E-ED12AC36D31D}"/>
              </a:ext>
            </a:extLst>
          </p:cNvPr>
          <p:cNvSpPr>
            <a:spLocks noGrp="1"/>
          </p:cNvSpPr>
          <p:nvPr>
            <p:ph type="ftr" sz="quarter" idx="11"/>
          </p:nvPr>
        </p:nvSpPr>
        <p:spPr>
          <a:xfrm>
            <a:off x="4038600" y="6356350"/>
            <a:ext cx="4114800" cy="365125"/>
          </a:xfrm>
        </p:spPr>
        <p:txBody>
          <a:bodyPr/>
          <a:lstStyle/>
          <a:p>
            <a:r>
              <a:rPr lang="en-US"/>
              <a:t>Characterization of US Counties by Population Density</a:t>
            </a:r>
          </a:p>
        </p:txBody>
      </p:sp>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15</a:t>
            </a:fld>
            <a:endParaRPr lang="en-US"/>
          </a:p>
        </p:txBody>
      </p:sp>
      <p:sp>
        <p:nvSpPr>
          <p:cNvPr id="51" name="Title 1">
            <a:extLst>
              <a:ext uri="{FF2B5EF4-FFF2-40B4-BE49-F238E27FC236}">
                <a16:creationId xmlns:a16="http://schemas.microsoft.com/office/drawing/2014/main" id="{22B7E361-D14A-9CF7-BA5D-B10B92092FF2}"/>
              </a:ext>
            </a:extLst>
          </p:cNvPr>
          <p:cNvSpPr txBox="1">
            <a:spLocks/>
          </p:cNvSpPr>
          <p:nvPr/>
        </p:nvSpPr>
        <p:spPr>
          <a:xfrm>
            <a:off x="774203" y="892177"/>
            <a:ext cx="1062935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a:t>Education Vs. Income in Sparsely Populated Counties</a:t>
            </a:r>
          </a:p>
        </p:txBody>
      </p:sp>
      <p:sp>
        <p:nvSpPr>
          <p:cNvPr id="3" name="TextBox 2">
            <a:extLst>
              <a:ext uri="{FF2B5EF4-FFF2-40B4-BE49-F238E27FC236}">
                <a16:creationId xmlns:a16="http://schemas.microsoft.com/office/drawing/2014/main" id="{0E1C1697-C8B8-3463-1D17-354B5B5969B1}"/>
              </a:ext>
            </a:extLst>
          </p:cNvPr>
          <p:cNvSpPr txBox="1"/>
          <p:nvPr/>
        </p:nvSpPr>
        <p:spPr>
          <a:xfrm>
            <a:off x="1039072" y="5855510"/>
            <a:ext cx="107977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Figure 6: Scatter plots of </a:t>
            </a:r>
            <a:r>
              <a:rPr lang="en-US">
                <a:ea typeface="+mn-lt"/>
                <a:cs typeface="+mn-lt"/>
              </a:rPr>
              <a:t>Number of People with Higher Education</a:t>
            </a:r>
            <a:r>
              <a:rPr lang="en-US"/>
              <a:t> vs. Median Household Income</a:t>
            </a:r>
          </a:p>
        </p:txBody>
      </p:sp>
      <p:pic>
        <p:nvPicPr>
          <p:cNvPr id="2" name="Picture 3" descr="Chart, scatter chart&#10;&#10;Description automatically generated">
            <a:extLst>
              <a:ext uri="{FF2B5EF4-FFF2-40B4-BE49-F238E27FC236}">
                <a16:creationId xmlns:a16="http://schemas.microsoft.com/office/drawing/2014/main" id="{AF2F3124-43BC-91CA-E0D4-F63A84220C1F}"/>
              </a:ext>
            </a:extLst>
          </p:cNvPr>
          <p:cNvPicPr>
            <a:picLocks noChangeAspect="1"/>
          </p:cNvPicPr>
          <p:nvPr/>
        </p:nvPicPr>
        <p:blipFill>
          <a:blip r:embed="rId3"/>
          <a:stretch>
            <a:fillRect/>
          </a:stretch>
        </p:blipFill>
        <p:spPr>
          <a:xfrm>
            <a:off x="1256231" y="1792650"/>
            <a:ext cx="9665292" cy="4070307"/>
          </a:xfrm>
          <a:prstGeom prst="rect">
            <a:avLst/>
          </a:prstGeom>
        </p:spPr>
      </p:pic>
    </p:spTree>
    <p:extLst>
      <p:ext uri="{BB962C8B-B14F-4D97-AF65-F5344CB8AC3E}">
        <p14:creationId xmlns:p14="http://schemas.microsoft.com/office/powerpoint/2010/main" val="15479206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4E98E6AD-9D37-499C-898E-ED12AC36D31D}"/>
              </a:ext>
            </a:extLst>
          </p:cNvPr>
          <p:cNvSpPr>
            <a:spLocks noGrp="1"/>
          </p:cNvSpPr>
          <p:nvPr>
            <p:ph type="ftr" sz="quarter" idx="11"/>
          </p:nvPr>
        </p:nvSpPr>
        <p:spPr>
          <a:xfrm>
            <a:off x="4038600" y="6356350"/>
            <a:ext cx="4114800" cy="365125"/>
          </a:xfrm>
        </p:spPr>
        <p:txBody>
          <a:bodyPr/>
          <a:lstStyle/>
          <a:p>
            <a:r>
              <a:rPr lang="en-US">
                <a:ea typeface="+mn-lt"/>
                <a:cs typeface="+mn-lt"/>
              </a:rPr>
              <a:t>Characterization of US Counties by Population Density</a:t>
            </a:r>
          </a:p>
        </p:txBody>
      </p:sp>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16</a:t>
            </a:fld>
            <a:endParaRPr lang="en-US"/>
          </a:p>
        </p:txBody>
      </p:sp>
      <p:sp>
        <p:nvSpPr>
          <p:cNvPr id="51" name="Title 1">
            <a:extLst>
              <a:ext uri="{FF2B5EF4-FFF2-40B4-BE49-F238E27FC236}">
                <a16:creationId xmlns:a16="http://schemas.microsoft.com/office/drawing/2014/main" id="{22B7E361-D14A-9CF7-BA5D-B10B92092FF2}"/>
              </a:ext>
            </a:extLst>
          </p:cNvPr>
          <p:cNvSpPr txBox="1">
            <a:spLocks/>
          </p:cNvSpPr>
          <p:nvPr/>
        </p:nvSpPr>
        <p:spPr>
          <a:xfrm>
            <a:off x="774203" y="892177"/>
            <a:ext cx="1062935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a:t>Education Vs. Income in Densely Populated Counties</a:t>
            </a:r>
          </a:p>
        </p:txBody>
      </p:sp>
      <p:sp>
        <p:nvSpPr>
          <p:cNvPr id="3" name="TextBox 2">
            <a:extLst>
              <a:ext uri="{FF2B5EF4-FFF2-40B4-BE49-F238E27FC236}">
                <a16:creationId xmlns:a16="http://schemas.microsoft.com/office/drawing/2014/main" id="{0E1C1697-C8B8-3463-1D17-354B5B5969B1}"/>
              </a:ext>
            </a:extLst>
          </p:cNvPr>
          <p:cNvSpPr txBox="1"/>
          <p:nvPr/>
        </p:nvSpPr>
        <p:spPr>
          <a:xfrm>
            <a:off x="1039072" y="5855510"/>
            <a:ext cx="107977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Figure 6: Scatter plots of </a:t>
            </a:r>
            <a:r>
              <a:rPr lang="en-US">
                <a:ea typeface="+mn-lt"/>
                <a:cs typeface="+mn-lt"/>
              </a:rPr>
              <a:t>Number of People with Higher Education</a:t>
            </a:r>
            <a:r>
              <a:rPr lang="en-US"/>
              <a:t> vs. Median Household Income</a:t>
            </a:r>
          </a:p>
        </p:txBody>
      </p:sp>
      <p:pic>
        <p:nvPicPr>
          <p:cNvPr id="4" name="Picture 4" descr="Chart&#10;&#10;Description automatically generated">
            <a:extLst>
              <a:ext uri="{FF2B5EF4-FFF2-40B4-BE49-F238E27FC236}">
                <a16:creationId xmlns:a16="http://schemas.microsoft.com/office/drawing/2014/main" id="{68BF2C41-B975-34BB-C97F-D89887E4460F}"/>
              </a:ext>
            </a:extLst>
          </p:cNvPr>
          <p:cNvPicPr>
            <a:picLocks noChangeAspect="1"/>
          </p:cNvPicPr>
          <p:nvPr/>
        </p:nvPicPr>
        <p:blipFill>
          <a:blip r:embed="rId3"/>
          <a:stretch>
            <a:fillRect/>
          </a:stretch>
        </p:blipFill>
        <p:spPr>
          <a:xfrm>
            <a:off x="1263353" y="1792650"/>
            <a:ext cx="9665292" cy="4070307"/>
          </a:xfrm>
          <a:prstGeom prst="rect">
            <a:avLst/>
          </a:prstGeom>
        </p:spPr>
      </p:pic>
    </p:spTree>
    <p:extLst>
      <p:ext uri="{BB962C8B-B14F-4D97-AF65-F5344CB8AC3E}">
        <p14:creationId xmlns:p14="http://schemas.microsoft.com/office/powerpoint/2010/main" val="3585081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892177"/>
            <a:ext cx="8421688" cy="1325563"/>
          </a:xfrm>
        </p:spPr>
        <p:txBody>
          <a:bodyPr/>
          <a:lstStyle/>
          <a:p>
            <a:r>
              <a:rPr lang="en-US"/>
              <a:t>Significant Relationships</a:t>
            </a:r>
          </a:p>
        </p:txBody>
      </p:sp>
      <p:sp>
        <p:nvSpPr>
          <p:cNvPr id="3" name="Text Placeholder 2">
            <a:extLst>
              <a:ext uri="{FF2B5EF4-FFF2-40B4-BE49-F238E27FC236}">
                <a16:creationId xmlns:a16="http://schemas.microsoft.com/office/drawing/2014/main" id="{D851C395-6BC4-4F00-B40B-069DBBB7C08B}"/>
              </a:ext>
            </a:extLst>
          </p:cNvPr>
          <p:cNvSpPr>
            <a:spLocks noGrp="1"/>
          </p:cNvSpPr>
          <p:nvPr>
            <p:ph type="body" idx="1"/>
          </p:nvPr>
        </p:nvSpPr>
        <p:spPr>
          <a:xfrm>
            <a:off x="1243104" y="2776936"/>
            <a:ext cx="2882475" cy="823912"/>
          </a:xfrm>
        </p:spPr>
        <p:txBody>
          <a:bodyPr/>
          <a:lstStyle/>
          <a:p>
            <a:r>
              <a:rPr lang="en-US"/>
              <a:t>Cost of Rent</a:t>
            </a:r>
          </a:p>
        </p:txBody>
      </p:sp>
      <p:sp>
        <p:nvSpPr>
          <p:cNvPr id="4" name="Content Placeholder 3">
            <a:extLst>
              <a:ext uri="{FF2B5EF4-FFF2-40B4-BE49-F238E27FC236}">
                <a16:creationId xmlns:a16="http://schemas.microsoft.com/office/drawing/2014/main" id="{A1D16151-9486-4A03-AE3A-F1CC562E0564}"/>
              </a:ext>
            </a:extLst>
          </p:cNvPr>
          <p:cNvSpPr>
            <a:spLocks noGrp="1"/>
          </p:cNvSpPr>
          <p:nvPr>
            <p:ph sz="half" idx="2"/>
          </p:nvPr>
        </p:nvSpPr>
        <p:spPr>
          <a:xfrm>
            <a:off x="1243104" y="3834606"/>
            <a:ext cx="2882475" cy="1997867"/>
          </a:xfrm>
        </p:spPr>
        <p:txBody>
          <a:bodyPr vert="horz" lIns="91440" tIns="45720" rIns="91440" bIns="45720" rtlCol="0" anchor="t">
            <a:normAutofit/>
          </a:bodyPr>
          <a:lstStyle/>
          <a:p>
            <a:r>
              <a:rPr lang="en-US">
                <a:ea typeface="+mn-lt"/>
                <a:cs typeface="+mn-lt"/>
              </a:rPr>
              <a:t>As population density increases, so does the cost of living. This could be due to increased competition for housing.</a:t>
            </a:r>
            <a:endParaRPr lang="en-US"/>
          </a:p>
        </p:txBody>
      </p:sp>
      <p:sp>
        <p:nvSpPr>
          <p:cNvPr id="5" name="Text Placeholder 4">
            <a:extLst>
              <a:ext uri="{FF2B5EF4-FFF2-40B4-BE49-F238E27FC236}">
                <a16:creationId xmlns:a16="http://schemas.microsoft.com/office/drawing/2014/main" id="{DDE59236-37DD-4582-A2A0-3F9A13A3B55D}"/>
              </a:ext>
            </a:extLst>
          </p:cNvPr>
          <p:cNvSpPr>
            <a:spLocks noGrp="1"/>
          </p:cNvSpPr>
          <p:nvPr>
            <p:ph type="body" sz="quarter" idx="3"/>
          </p:nvPr>
        </p:nvSpPr>
        <p:spPr>
          <a:xfrm>
            <a:off x="4647665" y="2776936"/>
            <a:ext cx="2896671" cy="823912"/>
          </a:xfrm>
        </p:spPr>
        <p:txBody>
          <a:bodyPr/>
          <a:lstStyle/>
          <a:p>
            <a:r>
              <a:rPr lang="en-US"/>
              <a:t>Sparsely Populated Counties - Income </a:t>
            </a:r>
          </a:p>
        </p:txBody>
      </p:sp>
      <p:sp>
        <p:nvSpPr>
          <p:cNvPr id="6" name="Content Placeholder 5">
            <a:extLst>
              <a:ext uri="{FF2B5EF4-FFF2-40B4-BE49-F238E27FC236}">
                <a16:creationId xmlns:a16="http://schemas.microsoft.com/office/drawing/2014/main" id="{DE1CCF0F-F0BB-42D7-B3C2-C29336739F32}"/>
              </a:ext>
            </a:extLst>
          </p:cNvPr>
          <p:cNvSpPr>
            <a:spLocks noGrp="1"/>
          </p:cNvSpPr>
          <p:nvPr>
            <p:ph sz="quarter" idx="4"/>
          </p:nvPr>
        </p:nvSpPr>
        <p:spPr>
          <a:xfrm>
            <a:off x="4647665" y="3834606"/>
            <a:ext cx="2896671" cy="1997867"/>
          </a:xfrm>
        </p:spPr>
        <p:txBody>
          <a:bodyPr vert="horz" lIns="91440" tIns="45720" rIns="91440" bIns="45720" rtlCol="0" anchor="t">
            <a:normAutofit/>
          </a:bodyPr>
          <a:lstStyle/>
          <a:p>
            <a:r>
              <a:rPr lang="en-US">
                <a:ea typeface="+mn-lt"/>
                <a:cs typeface="+mn-lt"/>
              </a:rPr>
              <a:t>For both income per capita and median household income, we see that as population density increases, so does the income of residents.</a:t>
            </a:r>
            <a:endParaRPr lang="en-US"/>
          </a:p>
        </p:txBody>
      </p:sp>
      <p:sp>
        <p:nvSpPr>
          <p:cNvPr id="7" name="Text Placeholder 6">
            <a:extLst>
              <a:ext uri="{FF2B5EF4-FFF2-40B4-BE49-F238E27FC236}">
                <a16:creationId xmlns:a16="http://schemas.microsoft.com/office/drawing/2014/main" id="{1F939793-2181-4A3D-9C5A-CE676CC83EC0}"/>
              </a:ext>
            </a:extLst>
          </p:cNvPr>
          <p:cNvSpPr>
            <a:spLocks noGrp="1"/>
          </p:cNvSpPr>
          <p:nvPr>
            <p:ph type="body" idx="13"/>
          </p:nvPr>
        </p:nvSpPr>
        <p:spPr>
          <a:xfrm>
            <a:off x="8066421" y="2776936"/>
            <a:ext cx="2882475" cy="823912"/>
          </a:xfrm>
        </p:spPr>
        <p:txBody>
          <a:bodyPr/>
          <a:lstStyle/>
          <a:p>
            <a:r>
              <a:rPr lang="en-US"/>
              <a:t>Education and Income</a:t>
            </a:r>
          </a:p>
        </p:txBody>
      </p:sp>
      <p:sp>
        <p:nvSpPr>
          <p:cNvPr id="8" name="Content Placeholder 7">
            <a:extLst>
              <a:ext uri="{FF2B5EF4-FFF2-40B4-BE49-F238E27FC236}">
                <a16:creationId xmlns:a16="http://schemas.microsoft.com/office/drawing/2014/main" id="{C9FA0B0D-7B36-4D63-86BD-20E6E1B6A0D8}"/>
              </a:ext>
            </a:extLst>
          </p:cNvPr>
          <p:cNvSpPr>
            <a:spLocks noGrp="1"/>
          </p:cNvSpPr>
          <p:nvPr>
            <p:ph sz="half" idx="14"/>
          </p:nvPr>
        </p:nvSpPr>
        <p:spPr>
          <a:xfrm>
            <a:off x="8066421" y="3834606"/>
            <a:ext cx="2882475" cy="1997867"/>
          </a:xfrm>
        </p:spPr>
        <p:txBody>
          <a:bodyPr vert="horz" lIns="91440" tIns="45720" rIns="91440" bIns="45720" rtlCol="0" anchor="t">
            <a:normAutofit/>
          </a:bodyPr>
          <a:lstStyle/>
          <a:p>
            <a:r>
              <a:rPr lang="en-US">
                <a:ea typeface="+mn-lt"/>
                <a:cs typeface="+mn-lt"/>
              </a:rPr>
              <a:t>While we did not find a correlation between highest level of education and population density, we do see that as income increase so does highest level of education.</a:t>
            </a:r>
            <a:endParaRPr lang="en-US"/>
          </a:p>
        </p:txBody>
      </p:sp>
      <p:sp>
        <p:nvSpPr>
          <p:cNvPr id="10" name="Footer Placeholder 9">
            <a:extLst>
              <a:ext uri="{FF2B5EF4-FFF2-40B4-BE49-F238E27FC236}">
                <a16:creationId xmlns:a16="http://schemas.microsoft.com/office/drawing/2014/main" id="{A865CC01-A53B-495A-820C-BEC2680EDC42}"/>
              </a:ext>
            </a:extLst>
          </p:cNvPr>
          <p:cNvSpPr>
            <a:spLocks noGrp="1"/>
          </p:cNvSpPr>
          <p:nvPr>
            <p:ph type="ftr" sz="quarter" idx="11"/>
          </p:nvPr>
        </p:nvSpPr>
        <p:spPr>
          <a:xfrm>
            <a:off x="4038600" y="6356350"/>
            <a:ext cx="4114800" cy="365125"/>
          </a:xfrm>
        </p:spPr>
        <p:txBody>
          <a:bodyPr/>
          <a:lstStyle/>
          <a:p>
            <a:r>
              <a:rPr lang="en-US">
                <a:ea typeface="+mn-lt"/>
                <a:cs typeface="+mn-lt"/>
              </a:rPr>
              <a:t>Characterization of US Counties by Population Density</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17</a:t>
            </a:fld>
            <a:endParaRPr lang="en-US"/>
          </a:p>
        </p:txBody>
      </p:sp>
    </p:spTree>
    <p:extLst>
      <p:ext uri="{BB962C8B-B14F-4D97-AF65-F5344CB8AC3E}">
        <p14:creationId xmlns:p14="http://schemas.microsoft.com/office/powerpoint/2010/main" val="1429429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3700" y="892177"/>
            <a:ext cx="8421688" cy="1325563"/>
          </a:xfrm>
        </p:spPr>
        <p:txBody>
          <a:bodyPr/>
          <a:lstStyle/>
          <a:p>
            <a:r>
              <a:rPr lang="en-US"/>
              <a:t>Analysis Summary</a:t>
            </a:r>
          </a:p>
        </p:txBody>
      </p:sp>
      <p:sp>
        <p:nvSpPr>
          <p:cNvPr id="3" name="Text Placeholder 2">
            <a:extLst>
              <a:ext uri="{FF2B5EF4-FFF2-40B4-BE49-F238E27FC236}">
                <a16:creationId xmlns:a16="http://schemas.microsoft.com/office/drawing/2014/main" id="{A45AD8B9-3719-4696-A80F-16A618C5D134}"/>
              </a:ext>
            </a:extLst>
          </p:cNvPr>
          <p:cNvSpPr>
            <a:spLocks noGrp="1"/>
          </p:cNvSpPr>
          <p:nvPr>
            <p:ph type="body" idx="1"/>
          </p:nvPr>
        </p:nvSpPr>
        <p:spPr>
          <a:xfrm>
            <a:off x="2933700" y="1935656"/>
            <a:ext cx="3924300" cy="1494472"/>
          </a:xfrm>
        </p:spPr>
        <p:txBody>
          <a:bodyPr/>
          <a:lstStyle/>
          <a:p>
            <a:r>
              <a:rPr lang="en-US"/>
              <a:t>We found significant correlations between population density and these three factors, but could we have done so more easily?</a:t>
            </a:r>
          </a:p>
        </p:txBody>
      </p:sp>
      <p:sp>
        <p:nvSpPr>
          <p:cNvPr id="4"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2933700" y="3491868"/>
            <a:ext cx="4211428" cy="1997867"/>
          </a:xfrm>
        </p:spPr>
        <p:txBody>
          <a:bodyPr vert="horz" lIns="91440" tIns="45720" rIns="91440" bIns="45720" rtlCol="0" anchor="t">
            <a:normAutofit/>
          </a:bodyPr>
          <a:lstStyle/>
          <a:p>
            <a:r>
              <a:rPr lang="en-US"/>
              <a:t>We created a heat map depicting the correlations between all factors from the Census. Not only can we easily see factors that have a correlation with Population Density by look at the fourth row/column, but we can also see how these factors relate to each other. In the future, we will consider this method to save a significant amount of time!</a:t>
            </a:r>
          </a:p>
        </p:txBody>
      </p:sp>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r>
              <a:rPr lang="en-US">
                <a:ea typeface="+mn-lt"/>
                <a:cs typeface="+mn-lt"/>
              </a:rPr>
              <a:t>Characterization of US Counties by Population Density</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18</a:t>
            </a:fld>
            <a:endParaRPr lang="en-US"/>
          </a:p>
        </p:txBody>
      </p:sp>
      <p:pic>
        <p:nvPicPr>
          <p:cNvPr id="5" name="Picture 5" descr="Chart, treemap chart&#10;&#10;Description automatically generated">
            <a:extLst>
              <a:ext uri="{FF2B5EF4-FFF2-40B4-BE49-F238E27FC236}">
                <a16:creationId xmlns:a16="http://schemas.microsoft.com/office/drawing/2014/main" id="{770BCD2D-3FB7-4665-AA8F-5006F2273D63}"/>
              </a:ext>
            </a:extLst>
          </p:cNvPr>
          <p:cNvPicPr>
            <a:picLocks noChangeAspect="1"/>
          </p:cNvPicPr>
          <p:nvPr/>
        </p:nvPicPr>
        <p:blipFill>
          <a:blip r:embed="rId3"/>
          <a:stretch>
            <a:fillRect/>
          </a:stretch>
        </p:blipFill>
        <p:spPr>
          <a:xfrm>
            <a:off x="7307580" y="375152"/>
            <a:ext cx="3474720" cy="2968256"/>
          </a:xfrm>
          <a:prstGeom prst="rect">
            <a:avLst/>
          </a:prstGeom>
        </p:spPr>
      </p:pic>
      <p:pic>
        <p:nvPicPr>
          <p:cNvPr id="6" name="Picture 6" descr="Chart, treemap chart&#10;&#10;Description automatically generated">
            <a:extLst>
              <a:ext uri="{FF2B5EF4-FFF2-40B4-BE49-F238E27FC236}">
                <a16:creationId xmlns:a16="http://schemas.microsoft.com/office/drawing/2014/main" id="{1F7B65F5-B3E8-1749-8E46-34E49CAF4C73}"/>
              </a:ext>
            </a:extLst>
          </p:cNvPr>
          <p:cNvPicPr>
            <a:picLocks noChangeAspect="1"/>
          </p:cNvPicPr>
          <p:nvPr/>
        </p:nvPicPr>
        <p:blipFill>
          <a:blip r:embed="rId4"/>
          <a:stretch>
            <a:fillRect/>
          </a:stretch>
        </p:blipFill>
        <p:spPr>
          <a:xfrm>
            <a:off x="7307580" y="3431657"/>
            <a:ext cx="3474720" cy="2958867"/>
          </a:xfrm>
          <a:prstGeom prst="rect">
            <a:avLst/>
          </a:prstGeom>
        </p:spPr>
      </p:pic>
    </p:spTree>
    <p:extLst>
      <p:ext uri="{BB962C8B-B14F-4D97-AF65-F5344CB8AC3E}">
        <p14:creationId xmlns:p14="http://schemas.microsoft.com/office/powerpoint/2010/main" val="1663780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a:t>THANK YOU for Your Attention!</a:t>
            </a:r>
          </a:p>
        </p:txBody>
      </p:sp>
      <p:sp>
        <p:nvSpPr>
          <p:cNvPr id="5" name="Footer Placeholder 4">
            <a:extLst>
              <a:ext uri="{FF2B5EF4-FFF2-40B4-BE49-F238E27FC236}">
                <a16:creationId xmlns:a16="http://schemas.microsoft.com/office/drawing/2014/main" id="{3990FA1B-5022-47AB-A0AE-8F5C5797997C}"/>
              </a:ext>
            </a:extLst>
          </p:cNvPr>
          <p:cNvSpPr>
            <a:spLocks noGrp="1"/>
          </p:cNvSpPr>
          <p:nvPr>
            <p:ph type="ftr" sz="quarter" idx="11"/>
          </p:nvPr>
        </p:nvSpPr>
        <p:spPr>
          <a:xfrm>
            <a:off x="6479721" y="6356350"/>
            <a:ext cx="2661557" cy="365125"/>
          </a:xfrm>
        </p:spPr>
        <p:txBody>
          <a:bodyPr/>
          <a:lstStyle/>
          <a:p>
            <a:r>
              <a:rPr lang="en-US">
                <a:ea typeface="+mn-lt"/>
                <a:cs typeface="+mn-lt"/>
              </a:rPr>
              <a:t>Characterization of US Counties by Population Density</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dirty="0" smtClean="0"/>
              <a:pPr/>
              <a:t>19</a:t>
            </a:fld>
            <a:endParaRPr lang="en-US"/>
          </a:p>
        </p:txBody>
      </p:sp>
    </p:spTree>
    <p:extLst>
      <p:ext uri="{BB962C8B-B14F-4D97-AF65-F5344CB8AC3E}">
        <p14:creationId xmlns:p14="http://schemas.microsoft.com/office/powerpoint/2010/main" val="1969787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1020445"/>
            <a:ext cx="2895600" cy="1325563"/>
          </a:xfrm>
        </p:spPr>
        <p:txBody>
          <a:bodyPr/>
          <a:lstStyle/>
          <a:p>
            <a:r>
              <a:rPr lang="en-US"/>
              <a:t>Economic Factors Considered</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500" y="2924175"/>
            <a:ext cx="2895600" cy="2908469"/>
          </a:xfrm>
        </p:spPr>
        <p:txBody>
          <a:bodyPr vert="horz" lIns="91440" tIns="45720" rIns="91440" bIns="45720" rtlCol="0" anchor="t">
            <a:normAutofit/>
          </a:bodyPr>
          <a:lstStyle/>
          <a:p>
            <a:r>
              <a:rPr lang="en-US">
                <a:ea typeface="+mn-lt"/>
                <a:cs typeface="+mn-lt"/>
              </a:rPr>
              <a:t>Cost of Living</a:t>
            </a:r>
            <a:endParaRPr lang="en-US"/>
          </a:p>
          <a:p>
            <a:r>
              <a:rPr lang="en-US">
                <a:ea typeface="+mn-lt"/>
                <a:cs typeface="+mn-lt"/>
              </a:rPr>
              <a:t>Household Income</a:t>
            </a:r>
            <a:endParaRPr lang="en-US"/>
          </a:p>
          <a:p>
            <a:r>
              <a:rPr lang="en-US"/>
              <a:t>Income per Capita</a:t>
            </a:r>
          </a:p>
          <a:p>
            <a:r>
              <a:rPr lang="en-US"/>
              <a:t>Education Rates</a:t>
            </a:r>
          </a:p>
          <a:p>
            <a:endParaRPr lang="en-US"/>
          </a:p>
          <a:p>
            <a:endParaRPr lang="en-US"/>
          </a:p>
        </p:txBody>
      </p:sp>
      <p:sp>
        <p:nvSpPr>
          <p:cNvPr id="4" name="Footer Placeholder 3">
            <a:extLst>
              <a:ext uri="{FF2B5EF4-FFF2-40B4-BE49-F238E27FC236}">
                <a16:creationId xmlns:a16="http://schemas.microsoft.com/office/drawing/2014/main" id="{36C19884-873C-4D13-BE6D-318CF07B0D12}"/>
              </a:ext>
            </a:extLst>
          </p:cNvPr>
          <p:cNvSpPr>
            <a:spLocks noGrp="1"/>
          </p:cNvSpPr>
          <p:nvPr>
            <p:ph type="ftr" sz="quarter" idx="11"/>
          </p:nvPr>
        </p:nvSpPr>
        <p:spPr>
          <a:xfrm>
            <a:off x="2669886" y="6356349"/>
            <a:ext cx="2482842" cy="365125"/>
          </a:xfrm>
        </p:spPr>
        <p:txBody>
          <a:bodyPr/>
          <a:lstStyle/>
          <a:p>
            <a:r>
              <a:rPr lang="en-US">
                <a:ea typeface="+mn-lt"/>
                <a:cs typeface="+mn-lt"/>
              </a:rPr>
              <a:t>Characterization of US Counties by Population Density</a:t>
            </a:r>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5536305" y="6356350"/>
            <a:ext cx="987552" cy="365125"/>
          </a:xfrm>
        </p:spPr>
        <p:txBody>
          <a:bodyPr/>
          <a:lstStyle/>
          <a:p>
            <a:fld id="{A49DFD55-3C28-40EF-9E31-A92D2E4017FF}" type="slidenum">
              <a:rPr lang="en-US" smtClean="0"/>
              <a:pPr/>
              <a:t>2</a:t>
            </a:fld>
            <a:endParaRPr lang="en-US"/>
          </a:p>
        </p:txBody>
      </p:sp>
    </p:spTree>
    <p:extLst>
      <p:ext uri="{BB962C8B-B14F-4D97-AF65-F5344CB8AC3E}">
        <p14:creationId xmlns:p14="http://schemas.microsoft.com/office/powerpoint/2010/main" val="1713219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a:t>PRIMARY GOAL</a:t>
            </a:r>
          </a:p>
        </p:txBody>
      </p:sp>
      <p:sp>
        <p:nvSpPr>
          <p:cNvPr id="3" name="Subtitle 2">
            <a:extLst>
              <a:ext uri="{FF2B5EF4-FFF2-40B4-BE49-F238E27FC236}">
                <a16:creationId xmlns:a16="http://schemas.microsoft.com/office/drawing/2014/main" id="{DA8AFAA9-633A-475C-B8ED-840A34F7294D}"/>
              </a:ext>
            </a:extLst>
          </p:cNvPr>
          <p:cNvSpPr>
            <a:spLocks noGrp="1"/>
          </p:cNvSpPr>
          <p:nvPr>
            <p:ph type="subTitle" idx="1"/>
          </p:nvPr>
        </p:nvSpPr>
        <p:spPr>
          <a:xfrm>
            <a:off x="6991350" y="3962003"/>
            <a:ext cx="4179570" cy="1548656"/>
          </a:xfrm>
        </p:spPr>
        <p:txBody>
          <a:bodyPr vert="horz" lIns="91440" tIns="45720" rIns="91440" bIns="45720" rtlCol="0" anchor="t">
            <a:normAutofit/>
          </a:bodyPr>
          <a:lstStyle/>
          <a:p>
            <a:r>
              <a:rPr lang="en-US"/>
              <a:t>Determine if it is a better financial decision to live in a densely or sparsely populated county when choosing a place to live in the United States.</a:t>
            </a:r>
          </a:p>
        </p:txBody>
      </p:sp>
    </p:spTree>
    <p:extLst>
      <p:ext uri="{BB962C8B-B14F-4D97-AF65-F5344CB8AC3E}">
        <p14:creationId xmlns:p14="http://schemas.microsoft.com/office/powerpoint/2010/main" val="3797280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2CD4-732A-43E4-BCB9-CBA2055E0AC6}"/>
              </a:ext>
            </a:extLst>
          </p:cNvPr>
          <p:cNvSpPr>
            <a:spLocks noGrp="1"/>
          </p:cNvSpPr>
          <p:nvPr>
            <p:ph type="title"/>
          </p:nvPr>
        </p:nvSpPr>
        <p:spPr>
          <a:xfrm>
            <a:off x="4657724" y="1699301"/>
            <a:ext cx="6696075" cy="961317"/>
          </a:xfrm>
        </p:spPr>
        <p:txBody>
          <a:bodyPr/>
          <a:lstStyle/>
          <a:p>
            <a:r>
              <a:rPr lang="en-US"/>
              <a:t>Benefit of investigating this Relationship</a:t>
            </a:r>
          </a:p>
        </p:txBody>
      </p:sp>
      <p:sp>
        <p:nvSpPr>
          <p:cNvPr id="3" name="Subtitle 2">
            <a:extLst>
              <a:ext uri="{FF2B5EF4-FFF2-40B4-BE49-F238E27FC236}">
                <a16:creationId xmlns:a16="http://schemas.microsoft.com/office/drawing/2014/main" id="{45FD0450-A909-4CD9-8912-96A19ACEB7CB}"/>
              </a:ext>
            </a:extLst>
          </p:cNvPr>
          <p:cNvSpPr>
            <a:spLocks noGrp="1"/>
          </p:cNvSpPr>
          <p:nvPr>
            <p:ph type="subTitle" idx="1"/>
          </p:nvPr>
        </p:nvSpPr>
        <p:spPr>
          <a:xfrm>
            <a:off x="4657725" y="3099484"/>
            <a:ext cx="6696074" cy="2813252"/>
          </a:xfrm>
        </p:spPr>
        <p:txBody>
          <a:bodyPr vert="horz" lIns="91440" tIns="45720" rIns="91440" bIns="45720" rtlCol="0" anchor="t">
            <a:normAutofit/>
          </a:bodyPr>
          <a:lstStyle/>
          <a:p>
            <a:pPr marL="285750" indent="-285750">
              <a:buChar char="•"/>
            </a:pPr>
            <a:r>
              <a:rPr lang="en-US"/>
              <a:t>Are most counties in the US densely or sparsely populated?</a:t>
            </a:r>
          </a:p>
          <a:p>
            <a:pPr marL="285750" indent="-285750">
              <a:buChar char="•"/>
            </a:pPr>
            <a:r>
              <a:rPr lang="en-US"/>
              <a:t>Are most counties in the US similar in size?</a:t>
            </a:r>
          </a:p>
          <a:p>
            <a:pPr marL="285750" indent="-285750">
              <a:buChar char="•"/>
            </a:pPr>
            <a:r>
              <a:rPr lang="en-US"/>
              <a:t>Does it cost more to live in a densely populated county?</a:t>
            </a:r>
          </a:p>
          <a:p>
            <a:pPr marL="285750" indent="-285750">
              <a:buChar char="•"/>
            </a:pPr>
            <a:r>
              <a:rPr lang="en-US"/>
              <a:t>Do workers in densely populated counties have a higher income?</a:t>
            </a:r>
          </a:p>
          <a:p>
            <a:pPr marL="285750" indent="-285750">
              <a:buChar char="•"/>
            </a:pPr>
            <a:r>
              <a:rPr lang="en-US"/>
              <a:t>What highest level of education is most common in dense versus sparse counties?</a:t>
            </a:r>
          </a:p>
          <a:p>
            <a:pPr marL="285750" indent="-285750">
              <a:buChar char="•"/>
            </a:pPr>
            <a:r>
              <a:rPr lang="en-US"/>
              <a:t>Do you need to have a high level of education to have a high income in US counties?</a:t>
            </a:r>
          </a:p>
          <a:p>
            <a:pPr marL="285750" indent="-285750">
              <a:buChar char="•"/>
            </a:pPr>
            <a:endParaRPr lang="en-US"/>
          </a:p>
        </p:txBody>
      </p:sp>
      <p:sp>
        <p:nvSpPr>
          <p:cNvPr id="5" name="Footer Placeholder 4">
            <a:extLst>
              <a:ext uri="{FF2B5EF4-FFF2-40B4-BE49-F238E27FC236}">
                <a16:creationId xmlns:a16="http://schemas.microsoft.com/office/drawing/2014/main" id="{3555A49C-96F4-440D-B89E-A0AE94F70108}"/>
              </a:ext>
            </a:extLst>
          </p:cNvPr>
          <p:cNvSpPr>
            <a:spLocks noGrp="1"/>
          </p:cNvSpPr>
          <p:nvPr>
            <p:ph type="ftr" sz="quarter" idx="11"/>
          </p:nvPr>
        </p:nvSpPr>
        <p:spPr>
          <a:xfrm>
            <a:off x="6743699" y="6356350"/>
            <a:ext cx="2543175" cy="365125"/>
          </a:xfrm>
        </p:spPr>
        <p:txBody>
          <a:bodyPr/>
          <a:lstStyle/>
          <a:p>
            <a:r>
              <a:rPr lang="en-US">
                <a:ea typeface="+mn-lt"/>
                <a:cs typeface="+mn-lt"/>
              </a:rPr>
              <a:t>Characterization of US Counties by Population Density</a:t>
            </a: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9658350" y="6356350"/>
            <a:ext cx="1695450" cy="365125"/>
          </a:xfrm>
        </p:spPr>
        <p:txBody>
          <a:bodyPr/>
          <a:lstStyle/>
          <a:p>
            <a:fld id="{A49DFD55-3C28-40EF-9E31-A92D2E4017FF}" type="slidenum">
              <a:rPr lang="en-US" smtClean="0"/>
              <a:pPr/>
              <a:t>4</a:t>
            </a:fld>
            <a:endParaRPr lang="en-US"/>
          </a:p>
        </p:txBody>
      </p:sp>
    </p:spTree>
    <p:extLst>
      <p:ext uri="{BB962C8B-B14F-4D97-AF65-F5344CB8AC3E}">
        <p14:creationId xmlns:p14="http://schemas.microsoft.com/office/powerpoint/2010/main" val="744379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3700" y="892177"/>
            <a:ext cx="8421688" cy="1325563"/>
          </a:xfrm>
        </p:spPr>
        <p:txBody>
          <a:bodyPr/>
          <a:lstStyle/>
          <a:p>
            <a:r>
              <a:rPr lang="en-US"/>
              <a:t>Data Collection &amp; Clean up</a:t>
            </a:r>
          </a:p>
        </p:txBody>
      </p:sp>
      <p:sp>
        <p:nvSpPr>
          <p:cNvPr id="3" name="Text Placeholder 2">
            <a:extLst>
              <a:ext uri="{FF2B5EF4-FFF2-40B4-BE49-F238E27FC236}">
                <a16:creationId xmlns:a16="http://schemas.microsoft.com/office/drawing/2014/main" id="{A45AD8B9-3719-4696-A80F-16A618C5D134}"/>
              </a:ext>
            </a:extLst>
          </p:cNvPr>
          <p:cNvSpPr>
            <a:spLocks noGrp="1"/>
          </p:cNvSpPr>
          <p:nvPr>
            <p:ph type="body" idx="1"/>
          </p:nvPr>
        </p:nvSpPr>
        <p:spPr>
          <a:xfrm>
            <a:off x="2933700" y="2217596"/>
            <a:ext cx="3924300" cy="823912"/>
          </a:xfrm>
        </p:spPr>
        <p:txBody>
          <a:bodyPr/>
          <a:lstStyle/>
          <a:p>
            <a:r>
              <a:rPr lang="en-US"/>
              <a:t>Data Sources</a:t>
            </a:r>
          </a:p>
        </p:txBody>
      </p:sp>
      <p:sp>
        <p:nvSpPr>
          <p:cNvPr id="4"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2933700" y="3202308"/>
            <a:ext cx="3924037" cy="2989904"/>
          </a:xfrm>
        </p:spPr>
        <p:txBody>
          <a:bodyPr vert="horz" lIns="91440" tIns="45720" rIns="91440" bIns="45720" rtlCol="0" anchor="t">
            <a:normAutofit/>
          </a:bodyPr>
          <a:lstStyle/>
          <a:p>
            <a:r>
              <a:rPr lang="en-US" dirty="0"/>
              <a:t>US County Level Census:</a:t>
            </a:r>
          </a:p>
          <a:p>
            <a:r>
              <a:rPr lang="en-US" dirty="0">
                <a:ea typeface="+mn-lt"/>
                <a:cs typeface="+mn-lt"/>
                <a:hlinkClick r:id="rId3"/>
              </a:rPr>
              <a:t>https://www.ers.usda.gov/data-products/county-level-data-sets/</a:t>
            </a:r>
            <a:r>
              <a:rPr lang="en-US" dirty="0">
                <a:ea typeface="+mn-lt"/>
                <a:cs typeface="+mn-lt"/>
              </a:rPr>
              <a:t> </a:t>
            </a:r>
          </a:p>
          <a:p>
            <a:r>
              <a:rPr lang="en-US" u="sng" dirty="0"/>
              <a:t>Issue Experienced</a:t>
            </a:r>
            <a:r>
              <a:rPr lang="en-US" dirty="0"/>
              <a:t>: When using this site, it is MUCH easier to use if the census wrapper is used as well.</a:t>
            </a:r>
          </a:p>
          <a:p>
            <a:r>
              <a:rPr lang="en-US" b="0" dirty="0">
                <a:effectLst/>
                <a:latin typeface="+mj-lt"/>
              </a:rPr>
              <a:t>U.S Department of Agriculture Website</a:t>
            </a:r>
            <a:endParaRPr lang="en-US" dirty="0">
              <a:latin typeface="+mj-lt"/>
            </a:endParaRPr>
          </a:p>
          <a:p>
            <a:r>
              <a:rPr lang="en-US" b="0" dirty="0">
                <a:solidFill>
                  <a:srgbClr val="55B4D4"/>
                </a:solidFill>
                <a:effectLst/>
                <a:latin typeface="+mj-lt"/>
                <a:hlinkClick r:id="rId3"/>
              </a:rPr>
              <a:t>https://www.ers.usda.gov/data-products/county-level-data-sets/</a:t>
            </a:r>
            <a:endParaRPr lang="en-US" dirty="0">
              <a:solidFill>
                <a:srgbClr val="5C6166"/>
              </a:solidFill>
              <a:latin typeface="+mj-lt"/>
            </a:endParaRPr>
          </a:p>
          <a:p>
            <a:endParaRPr lang="en-US" b="0" dirty="0">
              <a:solidFill>
                <a:srgbClr val="5C6166"/>
              </a:solidFill>
              <a:effectLst/>
              <a:latin typeface="Consolas" panose="020B0609020204030204" pitchFamily="49" charset="0"/>
            </a:endParaRPr>
          </a:p>
          <a:p>
            <a:endParaRPr lang="en-US" dirty="0"/>
          </a:p>
        </p:txBody>
      </p:sp>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r>
              <a:rPr lang="en-US">
                <a:ea typeface="+mn-lt"/>
                <a:cs typeface="+mn-lt"/>
              </a:rPr>
              <a:t>Characterization of US Counties by Population Density</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a:t>
            </a:fld>
            <a:endParaRPr lang="en-US"/>
          </a:p>
        </p:txBody>
      </p:sp>
      <p:sp>
        <p:nvSpPr>
          <p:cNvPr id="6" name="Text Placeholder 2">
            <a:extLst>
              <a:ext uri="{FF2B5EF4-FFF2-40B4-BE49-F238E27FC236}">
                <a16:creationId xmlns:a16="http://schemas.microsoft.com/office/drawing/2014/main" id="{E7EB0098-963A-5C8D-C694-C35D0B76C1F3}"/>
              </a:ext>
            </a:extLst>
          </p:cNvPr>
          <p:cNvSpPr txBox="1">
            <a:spLocks/>
          </p:cNvSpPr>
          <p:nvPr/>
        </p:nvSpPr>
        <p:spPr>
          <a:xfrm>
            <a:off x="7348344" y="2215118"/>
            <a:ext cx="3924300" cy="82391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t>Data Clean Up</a:t>
            </a:r>
          </a:p>
        </p:txBody>
      </p:sp>
      <p:sp>
        <p:nvSpPr>
          <p:cNvPr id="10" name="Content Placeholder 3">
            <a:extLst>
              <a:ext uri="{FF2B5EF4-FFF2-40B4-BE49-F238E27FC236}">
                <a16:creationId xmlns:a16="http://schemas.microsoft.com/office/drawing/2014/main" id="{76DF0289-E572-F976-8668-BB74C3882DE7}"/>
              </a:ext>
            </a:extLst>
          </p:cNvPr>
          <p:cNvSpPr txBox="1">
            <a:spLocks/>
          </p:cNvSpPr>
          <p:nvPr/>
        </p:nvSpPr>
        <p:spPr>
          <a:xfrm>
            <a:off x="7348344" y="3199830"/>
            <a:ext cx="3924037" cy="3001476"/>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Data was retrieved from these APIs and merged to create a single census data frame.</a:t>
            </a:r>
          </a:p>
          <a:p>
            <a:r>
              <a:rPr lang="en-US" u="sng"/>
              <a:t>Issue Experienced</a:t>
            </a:r>
            <a:r>
              <a:rPr lang="en-US"/>
              <a:t>: When attempting to merge this data, our resulting data frame had many "</a:t>
            </a:r>
            <a:r>
              <a:rPr lang="en-US" err="1"/>
              <a:t>NaN</a:t>
            </a:r>
            <a:r>
              <a:rPr lang="en-US"/>
              <a:t>" values added in. We found that this was due to different lengths of the datasets and adjusted our merge method to correct for this.</a:t>
            </a:r>
          </a:p>
        </p:txBody>
      </p:sp>
    </p:spTree>
    <p:extLst>
      <p:ext uri="{BB962C8B-B14F-4D97-AF65-F5344CB8AC3E}">
        <p14:creationId xmlns:p14="http://schemas.microsoft.com/office/powerpoint/2010/main" val="1921741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D0E59-4C68-4F87-9821-23C69713D980}"/>
              </a:ext>
            </a:extLst>
          </p:cNvPr>
          <p:cNvSpPr>
            <a:spLocks noGrp="1"/>
          </p:cNvSpPr>
          <p:nvPr>
            <p:ph type="title"/>
          </p:nvPr>
        </p:nvSpPr>
        <p:spPr>
          <a:xfrm>
            <a:off x="1885156" y="892177"/>
            <a:ext cx="8421688" cy="1325563"/>
          </a:xfrm>
        </p:spPr>
        <p:txBody>
          <a:bodyPr/>
          <a:lstStyle/>
          <a:p>
            <a:r>
              <a:rPr lang="en-US"/>
              <a:t>Population Density</a:t>
            </a:r>
          </a:p>
        </p:txBody>
      </p:sp>
      <p:sp>
        <p:nvSpPr>
          <p:cNvPr id="57" name="Footer Placeholder 56">
            <a:extLst>
              <a:ext uri="{FF2B5EF4-FFF2-40B4-BE49-F238E27FC236}">
                <a16:creationId xmlns:a16="http://schemas.microsoft.com/office/drawing/2014/main" id="{3A38BE84-957B-46B9-A315-4B5064DFF1A1}"/>
              </a:ext>
            </a:extLst>
          </p:cNvPr>
          <p:cNvSpPr>
            <a:spLocks noGrp="1"/>
          </p:cNvSpPr>
          <p:nvPr>
            <p:ph type="ftr" sz="quarter" idx="11"/>
          </p:nvPr>
        </p:nvSpPr>
        <p:spPr>
          <a:xfrm>
            <a:off x="4038600" y="6356350"/>
            <a:ext cx="4114800" cy="365125"/>
          </a:xfrm>
        </p:spPr>
        <p:txBody>
          <a:bodyPr/>
          <a:lstStyle/>
          <a:p>
            <a:r>
              <a:rPr lang="en-US">
                <a:ea typeface="+mn-lt"/>
                <a:cs typeface="+mn-lt"/>
              </a:rPr>
              <a:t>Characterization of US Counties by Population Density</a:t>
            </a:r>
          </a:p>
        </p:txBody>
      </p:sp>
      <p:sp>
        <p:nvSpPr>
          <p:cNvPr id="58" name="Slide Number Placeholder 57">
            <a:extLst>
              <a:ext uri="{FF2B5EF4-FFF2-40B4-BE49-F238E27FC236}">
                <a16:creationId xmlns:a16="http://schemas.microsoft.com/office/drawing/2014/main" id="{E1900601-8B04-4FF3-B06F-6BEFAC6556D3}"/>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a:t>
            </a:fld>
            <a:endParaRPr lang="en-US"/>
          </a:p>
        </p:txBody>
      </p:sp>
      <p:sp>
        <p:nvSpPr>
          <p:cNvPr id="4" name="TextBox 3">
            <a:extLst>
              <a:ext uri="{FF2B5EF4-FFF2-40B4-BE49-F238E27FC236}">
                <a16:creationId xmlns:a16="http://schemas.microsoft.com/office/drawing/2014/main" id="{4640AE1D-C859-5765-17A7-5EBE8ECDDD7F}"/>
              </a:ext>
            </a:extLst>
          </p:cNvPr>
          <p:cNvSpPr txBox="1"/>
          <p:nvPr/>
        </p:nvSpPr>
        <p:spPr>
          <a:xfrm>
            <a:off x="1039072" y="5855510"/>
            <a:ext cx="107977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Figure 1: Histograms of Population Density</a:t>
            </a:r>
          </a:p>
        </p:txBody>
      </p:sp>
      <p:pic>
        <p:nvPicPr>
          <p:cNvPr id="3" name="Picture 4" descr="Chart, histogram&#10;&#10;Description automatically generated">
            <a:extLst>
              <a:ext uri="{FF2B5EF4-FFF2-40B4-BE49-F238E27FC236}">
                <a16:creationId xmlns:a16="http://schemas.microsoft.com/office/drawing/2014/main" id="{9688BF6C-E356-88FE-A1E2-AAED77DEE518}"/>
              </a:ext>
            </a:extLst>
          </p:cNvPr>
          <p:cNvPicPr>
            <a:picLocks noChangeAspect="1"/>
          </p:cNvPicPr>
          <p:nvPr/>
        </p:nvPicPr>
        <p:blipFill rotWithShape="1">
          <a:blip r:embed="rId3"/>
          <a:srcRect l="8430" r="7485" b="-181"/>
          <a:stretch/>
        </p:blipFill>
        <p:spPr>
          <a:xfrm>
            <a:off x="1882924" y="1826381"/>
            <a:ext cx="8418814" cy="4024216"/>
          </a:xfrm>
          <a:prstGeom prst="rect">
            <a:avLst/>
          </a:prstGeom>
        </p:spPr>
      </p:pic>
    </p:spTree>
    <p:extLst>
      <p:ext uri="{BB962C8B-B14F-4D97-AF65-F5344CB8AC3E}">
        <p14:creationId xmlns:p14="http://schemas.microsoft.com/office/powerpoint/2010/main" val="4055079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8BA5A93F-DCAE-40B8-8E94-3239A1A6A21A}"/>
              </a:ext>
            </a:extLst>
          </p:cNvPr>
          <p:cNvSpPr>
            <a:spLocks noGrp="1"/>
          </p:cNvSpPr>
          <p:nvPr>
            <p:ph type="ftr" sz="quarter" idx="11"/>
          </p:nvPr>
        </p:nvSpPr>
        <p:spPr>
          <a:xfrm>
            <a:off x="4038600" y="6356350"/>
            <a:ext cx="4114800" cy="365125"/>
          </a:xfrm>
        </p:spPr>
        <p:txBody>
          <a:bodyPr/>
          <a:lstStyle/>
          <a:p>
            <a:r>
              <a:rPr lang="en-US">
                <a:ea typeface="+mn-lt"/>
                <a:cs typeface="+mn-lt"/>
              </a:rPr>
              <a:t>Characterization of US Counties by Population Density</a:t>
            </a:r>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a:t>
            </a:fld>
            <a:endParaRPr lang="en-US"/>
          </a:p>
        </p:txBody>
      </p:sp>
      <p:sp>
        <p:nvSpPr>
          <p:cNvPr id="2" name="TextBox 1">
            <a:extLst>
              <a:ext uri="{FF2B5EF4-FFF2-40B4-BE49-F238E27FC236}">
                <a16:creationId xmlns:a16="http://schemas.microsoft.com/office/drawing/2014/main" id="{3AC3134D-18D1-54D0-C6B9-4F2E6D741275}"/>
              </a:ext>
            </a:extLst>
          </p:cNvPr>
          <p:cNvSpPr txBox="1"/>
          <p:nvPr/>
        </p:nvSpPr>
        <p:spPr>
          <a:xfrm>
            <a:off x="1039072" y="5855510"/>
            <a:ext cx="107977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Figure 2: Scatter plots of Population Density vs. Land Area (by square mile)</a:t>
            </a:r>
          </a:p>
        </p:txBody>
      </p:sp>
      <p:sp>
        <p:nvSpPr>
          <p:cNvPr id="10" name="Title 1">
            <a:extLst>
              <a:ext uri="{FF2B5EF4-FFF2-40B4-BE49-F238E27FC236}">
                <a16:creationId xmlns:a16="http://schemas.microsoft.com/office/drawing/2014/main" id="{1B378967-CCF3-E6C1-4D9A-E2E0B0E28153}"/>
              </a:ext>
            </a:extLst>
          </p:cNvPr>
          <p:cNvSpPr txBox="1">
            <a:spLocks/>
          </p:cNvSpPr>
          <p:nvPr/>
        </p:nvSpPr>
        <p:spPr>
          <a:xfrm>
            <a:off x="1885156" y="892177"/>
            <a:ext cx="8421688"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a:t>Land Area</a:t>
            </a:r>
          </a:p>
        </p:txBody>
      </p:sp>
      <p:pic>
        <p:nvPicPr>
          <p:cNvPr id="6" name="Picture 6" descr="Chart, scatter chart&#10;&#10;Description automatically generated">
            <a:extLst>
              <a:ext uri="{FF2B5EF4-FFF2-40B4-BE49-F238E27FC236}">
                <a16:creationId xmlns:a16="http://schemas.microsoft.com/office/drawing/2014/main" id="{8C47DD26-DD5E-B9FA-2EBA-76D51B2A13D8}"/>
              </a:ext>
            </a:extLst>
          </p:cNvPr>
          <p:cNvPicPr>
            <a:picLocks noChangeAspect="1"/>
          </p:cNvPicPr>
          <p:nvPr/>
        </p:nvPicPr>
        <p:blipFill>
          <a:blip r:embed="rId3"/>
          <a:stretch>
            <a:fillRect/>
          </a:stretch>
        </p:blipFill>
        <p:spPr>
          <a:xfrm>
            <a:off x="1461616" y="1718427"/>
            <a:ext cx="4632033" cy="4026261"/>
          </a:xfrm>
          <a:prstGeom prst="rect">
            <a:avLst/>
          </a:prstGeom>
        </p:spPr>
      </p:pic>
      <p:pic>
        <p:nvPicPr>
          <p:cNvPr id="7" name="Picture 10" descr="Chart&#10;&#10;Description automatically generated">
            <a:extLst>
              <a:ext uri="{FF2B5EF4-FFF2-40B4-BE49-F238E27FC236}">
                <a16:creationId xmlns:a16="http://schemas.microsoft.com/office/drawing/2014/main" id="{82E105FA-4C65-77B5-EF5F-FCB3CC204A42}"/>
              </a:ext>
            </a:extLst>
          </p:cNvPr>
          <p:cNvPicPr>
            <a:picLocks noChangeAspect="1"/>
          </p:cNvPicPr>
          <p:nvPr/>
        </p:nvPicPr>
        <p:blipFill>
          <a:blip r:embed="rId4"/>
          <a:stretch>
            <a:fillRect/>
          </a:stretch>
        </p:blipFill>
        <p:spPr>
          <a:xfrm>
            <a:off x="6091727" y="1716799"/>
            <a:ext cx="4633031" cy="4022394"/>
          </a:xfrm>
          <a:prstGeom prst="rect">
            <a:avLst/>
          </a:prstGeom>
        </p:spPr>
      </p:pic>
    </p:spTree>
    <p:extLst>
      <p:ext uri="{BB962C8B-B14F-4D97-AF65-F5344CB8AC3E}">
        <p14:creationId xmlns:p14="http://schemas.microsoft.com/office/powerpoint/2010/main" val="2499682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1885156" y="892177"/>
            <a:ext cx="8421688" cy="1325563"/>
          </a:xfrm>
        </p:spPr>
        <p:txBody>
          <a:bodyPr/>
          <a:lstStyle/>
          <a:p>
            <a:r>
              <a:rPr lang="en-US"/>
              <a:t>Cost of Rent</a:t>
            </a:r>
          </a:p>
        </p:txBody>
      </p:sp>
      <p:sp>
        <p:nvSpPr>
          <p:cNvPr id="24" name="Footer Placeholder 23">
            <a:extLst>
              <a:ext uri="{FF2B5EF4-FFF2-40B4-BE49-F238E27FC236}">
                <a16:creationId xmlns:a16="http://schemas.microsoft.com/office/drawing/2014/main" id="{918C3C97-444D-4600-8553-B9C4C1F8483B}"/>
              </a:ext>
            </a:extLst>
          </p:cNvPr>
          <p:cNvSpPr>
            <a:spLocks noGrp="1"/>
          </p:cNvSpPr>
          <p:nvPr>
            <p:ph type="ftr" sz="quarter" idx="11"/>
          </p:nvPr>
        </p:nvSpPr>
        <p:spPr>
          <a:xfrm>
            <a:off x="4038600" y="6356350"/>
            <a:ext cx="4114800" cy="365125"/>
          </a:xfrm>
        </p:spPr>
        <p:txBody>
          <a:bodyPr/>
          <a:lstStyle/>
          <a:p>
            <a:r>
              <a:rPr lang="en-US">
                <a:ea typeface="+mn-lt"/>
                <a:cs typeface="+mn-lt"/>
              </a:rPr>
              <a:t>Characterization of US Counties by Population Density</a:t>
            </a:r>
          </a:p>
        </p:txBody>
      </p:sp>
      <p:sp>
        <p:nvSpPr>
          <p:cNvPr id="25" name="Slide Number Placeholder 24">
            <a:extLst>
              <a:ext uri="{FF2B5EF4-FFF2-40B4-BE49-F238E27FC236}">
                <a16:creationId xmlns:a16="http://schemas.microsoft.com/office/drawing/2014/main" id="{148E9129-4CC6-47BA-ACD8-2C632A8660E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a:p>
        </p:txBody>
      </p:sp>
      <p:sp>
        <p:nvSpPr>
          <p:cNvPr id="4" name="TextBox 3">
            <a:extLst>
              <a:ext uri="{FF2B5EF4-FFF2-40B4-BE49-F238E27FC236}">
                <a16:creationId xmlns:a16="http://schemas.microsoft.com/office/drawing/2014/main" id="{F05E802D-936E-39E0-3520-1FA9636376D2}"/>
              </a:ext>
            </a:extLst>
          </p:cNvPr>
          <p:cNvSpPr txBox="1"/>
          <p:nvPr/>
        </p:nvSpPr>
        <p:spPr>
          <a:xfrm>
            <a:off x="1039072" y="5855510"/>
            <a:ext cx="107977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Figure 3: Scatter plots of Population Density vs. Median Rent</a:t>
            </a:r>
          </a:p>
        </p:txBody>
      </p:sp>
      <p:pic>
        <p:nvPicPr>
          <p:cNvPr id="3" name="Picture 4" descr="Chart, scatter chart&#10;&#10;Description automatically generated">
            <a:extLst>
              <a:ext uri="{FF2B5EF4-FFF2-40B4-BE49-F238E27FC236}">
                <a16:creationId xmlns:a16="http://schemas.microsoft.com/office/drawing/2014/main" id="{57D76D28-8F75-B200-579A-332AE5B01659}"/>
              </a:ext>
            </a:extLst>
          </p:cNvPr>
          <p:cNvPicPr>
            <a:picLocks noChangeAspect="1"/>
          </p:cNvPicPr>
          <p:nvPr/>
        </p:nvPicPr>
        <p:blipFill>
          <a:blip r:embed="rId3"/>
          <a:stretch>
            <a:fillRect/>
          </a:stretch>
        </p:blipFill>
        <p:spPr>
          <a:xfrm>
            <a:off x="1336589" y="1775386"/>
            <a:ext cx="9518821" cy="4069227"/>
          </a:xfrm>
          <a:prstGeom prst="rect">
            <a:avLst/>
          </a:prstGeom>
        </p:spPr>
      </p:pic>
    </p:spTree>
    <p:extLst>
      <p:ext uri="{BB962C8B-B14F-4D97-AF65-F5344CB8AC3E}">
        <p14:creationId xmlns:p14="http://schemas.microsoft.com/office/powerpoint/2010/main" val="2619301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4E98E6AD-9D37-499C-898E-ED12AC36D31D}"/>
              </a:ext>
            </a:extLst>
          </p:cNvPr>
          <p:cNvSpPr>
            <a:spLocks noGrp="1"/>
          </p:cNvSpPr>
          <p:nvPr>
            <p:ph type="ftr" sz="quarter" idx="11"/>
          </p:nvPr>
        </p:nvSpPr>
        <p:spPr>
          <a:xfrm>
            <a:off x="4038600" y="6356350"/>
            <a:ext cx="4114800" cy="365125"/>
          </a:xfrm>
        </p:spPr>
        <p:txBody>
          <a:bodyPr/>
          <a:lstStyle/>
          <a:p>
            <a:r>
              <a:rPr lang="en-US">
                <a:ea typeface="+mn-lt"/>
                <a:cs typeface="+mn-lt"/>
              </a:rPr>
              <a:t>Characterization of US Counties by Population Density</a:t>
            </a:r>
          </a:p>
        </p:txBody>
      </p:sp>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a:t>
            </a:fld>
            <a:endParaRPr lang="en-US"/>
          </a:p>
        </p:txBody>
      </p:sp>
      <p:sp>
        <p:nvSpPr>
          <p:cNvPr id="51" name="Title 1">
            <a:extLst>
              <a:ext uri="{FF2B5EF4-FFF2-40B4-BE49-F238E27FC236}">
                <a16:creationId xmlns:a16="http://schemas.microsoft.com/office/drawing/2014/main" id="{22B7E361-D14A-9CF7-BA5D-B10B92092FF2}"/>
              </a:ext>
            </a:extLst>
          </p:cNvPr>
          <p:cNvSpPr txBox="1">
            <a:spLocks/>
          </p:cNvSpPr>
          <p:nvPr/>
        </p:nvSpPr>
        <p:spPr>
          <a:xfrm>
            <a:off x="8287707" y="68866"/>
            <a:ext cx="3779620" cy="58108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a:t>Income per Capita</a:t>
            </a:r>
          </a:p>
        </p:txBody>
      </p:sp>
      <p:sp>
        <p:nvSpPr>
          <p:cNvPr id="3" name="TextBox 2">
            <a:extLst>
              <a:ext uri="{FF2B5EF4-FFF2-40B4-BE49-F238E27FC236}">
                <a16:creationId xmlns:a16="http://schemas.microsoft.com/office/drawing/2014/main" id="{AD7740A8-A760-B18E-FF15-59E1085A9703}"/>
              </a:ext>
            </a:extLst>
          </p:cNvPr>
          <p:cNvSpPr txBox="1"/>
          <p:nvPr/>
        </p:nvSpPr>
        <p:spPr>
          <a:xfrm>
            <a:off x="617358" y="6274384"/>
            <a:ext cx="406232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Figure 4: Scatter plots of Population Density vs. Income per Capita</a:t>
            </a:r>
          </a:p>
        </p:txBody>
      </p:sp>
      <p:sp>
        <p:nvSpPr>
          <p:cNvPr id="5" name="TextBox 4">
            <a:extLst>
              <a:ext uri="{FF2B5EF4-FFF2-40B4-BE49-F238E27FC236}">
                <a16:creationId xmlns:a16="http://schemas.microsoft.com/office/drawing/2014/main" id="{88316EDB-12C0-F1D2-89E8-D33065BE1D46}"/>
              </a:ext>
            </a:extLst>
          </p:cNvPr>
          <p:cNvSpPr txBox="1"/>
          <p:nvPr/>
        </p:nvSpPr>
        <p:spPr>
          <a:xfrm>
            <a:off x="1996965" y="5693103"/>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TextBox 5">
            <a:extLst>
              <a:ext uri="{FF2B5EF4-FFF2-40B4-BE49-F238E27FC236}">
                <a16:creationId xmlns:a16="http://schemas.microsoft.com/office/drawing/2014/main" id="{4D26B10A-EBFE-6424-3BF8-8AAE82AD90AB}"/>
              </a:ext>
            </a:extLst>
          </p:cNvPr>
          <p:cNvSpPr txBox="1"/>
          <p:nvPr/>
        </p:nvSpPr>
        <p:spPr>
          <a:xfrm>
            <a:off x="1795517" y="5605516"/>
            <a:ext cx="1094827" cy="613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9" name="Picture 9" descr="Chart, scatter chart&#10;&#10;Description automatically generated">
            <a:extLst>
              <a:ext uri="{FF2B5EF4-FFF2-40B4-BE49-F238E27FC236}">
                <a16:creationId xmlns:a16="http://schemas.microsoft.com/office/drawing/2014/main" id="{969A5E48-15C9-A7DB-2482-6C5DEC2BFA6F}"/>
              </a:ext>
            </a:extLst>
          </p:cNvPr>
          <p:cNvPicPr>
            <a:picLocks noChangeAspect="1"/>
          </p:cNvPicPr>
          <p:nvPr/>
        </p:nvPicPr>
        <p:blipFill rotWithShape="1">
          <a:blip r:embed="rId3"/>
          <a:srcRect t="8873" r="264" b="6620"/>
          <a:stretch/>
        </p:blipFill>
        <p:spPr>
          <a:xfrm>
            <a:off x="618701" y="40409"/>
            <a:ext cx="4121348" cy="6313840"/>
          </a:xfrm>
          <a:prstGeom prst="rect">
            <a:avLst/>
          </a:prstGeom>
        </p:spPr>
      </p:pic>
      <p:sp>
        <p:nvSpPr>
          <p:cNvPr id="10" name="TextBox 9">
            <a:extLst>
              <a:ext uri="{FF2B5EF4-FFF2-40B4-BE49-F238E27FC236}">
                <a16:creationId xmlns:a16="http://schemas.microsoft.com/office/drawing/2014/main" id="{A96F2958-DBBF-A812-AFD7-2FF8E38AD3A2}"/>
              </a:ext>
            </a:extLst>
          </p:cNvPr>
          <p:cNvSpPr txBox="1"/>
          <p:nvPr/>
        </p:nvSpPr>
        <p:spPr>
          <a:xfrm>
            <a:off x="5255054" y="252816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Subsequent T-test</a:t>
            </a:r>
          </a:p>
        </p:txBody>
      </p:sp>
      <p:pic>
        <p:nvPicPr>
          <p:cNvPr id="13" name="Picture 13" descr="Text&#10;&#10;Description automatically generated">
            <a:extLst>
              <a:ext uri="{FF2B5EF4-FFF2-40B4-BE49-F238E27FC236}">
                <a16:creationId xmlns:a16="http://schemas.microsoft.com/office/drawing/2014/main" id="{5A2EC7AE-AB6F-3518-53BB-5CDF153374E2}"/>
              </a:ext>
            </a:extLst>
          </p:cNvPr>
          <p:cNvPicPr>
            <a:picLocks noChangeAspect="1"/>
          </p:cNvPicPr>
          <p:nvPr/>
        </p:nvPicPr>
        <p:blipFill>
          <a:blip r:embed="rId4"/>
          <a:stretch>
            <a:fillRect/>
          </a:stretch>
        </p:blipFill>
        <p:spPr>
          <a:xfrm>
            <a:off x="5256544" y="2883448"/>
            <a:ext cx="6572848" cy="813905"/>
          </a:xfrm>
          <a:prstGeom prst="rect">
            <a:avLst/>
          </a:prstGeom>
        </p:spPr>
      </p:pic>
    </p:spTree>
    <p:extLst>
      <p:ext uri="{BB962C8B-B14F-4D97-AF65-F5344CB8AC3E}">
        <p14:creationId xmlns:p14="http://schemas.microsoft.com/office/powerpoint/2010/main" val="2896385493"/>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CC7F809-A434-4A8D-A127-1C50C2DB3890}">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BD5826B4-4DD2-4A9B-8D6D-E91CF9C2316C}">
  <ds:schemaRefs>
    <ds:schemaRef ds:uri="http://schemas.microsoft.com/sharepoint/v3/contenttype/forms"/>
  </ds:schemaRefs>
</ds:datastoreItem>
</file>

<file path=customXml/itemProps3.xml><?xml version="1.0" encoding="utf-8"?>
<ds:datastoreItem xmlns:ds="http://schemas.openxmlformats.org/officeDocument/2006/customXml" ds:itemID="{4DC6F004-8F9D-4F40-8394-6C4C67F70915}">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Gallery</Template>
  <TotalTime>1</TotalTime>
  <Words>2210</Words>
  <Application>Microsoft Office PowerPoint</Application>
  <PresentationFormat>Widescreen</PresentationFormat>
  <Paragraphs>179</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Consolas</vt:lpstr>
      <vt:lpstr>Tenorite</vt:lpstr>
      <vt:lpstr>Office Theme</vt:lpstr>
      <vt:lpstr>Characterizing US Counties With High and Low Population Density</vt:lpstr>
      <vt:lpstr>Economic Factors Considered</vt:lpstr>
      <vt:lpstr>PRIMARY GOAL</vt:lpstr>
      <vt:lpstr>Benefit of investigating this Relationship</vt:lpstr>
      <vt:lpstr>Data Collection &amp; Clean up</vt:lpstr>
      <vt:lpstr>Population Density</vt:lpstr>
      <vt:lpstr>PowerPoint Presentation</vt:lpstr>
      <vt:lpstr>Cost of Rent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Significant Relationships</vt:lpstr>
      <vt:lpstr>Analysis Summary</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Mark Speers</cp:lastModifiedBy>
  <cp:revision>5</cp:revision>
  <dcterms:created xsi:type="dcterms:W3CDTF">2023-04-28T21:06:40Z</dcterms:created>
  <dcterms:modified xsi:type="dcterms:W3CDTF">2023-05-04T19:31:04Z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